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83" r:id="rId2"/>
    <p:sldId id="470" r:id="rId3"/>
    <p:sldId id="460" r:id="rId4"/>
    <p:sldId id="468" r:id="rId5"/>
    <p:sldId id="454" r:id="rId6"/>
    <p:sldId id="456" r:id="rId7"/>
    <p:sldId id="462" r:id="rId8"/>
    <p:sldId id="465" r:id="rId9"/>
    <p:sldId id="466" r:id="rId10"/>
    <p:sldId id="459" r:id="rId11"/>
    <p:sldId id="467" r:id="rId12"/>
    <p:sldId id="269" r:id="rId13"/>
    <p:sldId id="469" r:id="rId14"/>
    <p:sldId id="288" r:id="rId15"/>
    <p:sldId id="45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79572" autoAdjust="0"/>
  </p:normalViewPr>
  <p:slideViewPr>
    <p:cSldViewPr snapToGrid="0">
      <p:cViewPr varScale="1">
        <p:scale>
          <a:sx n="54" d="100"/>
          <a:sy n="54" d="100"/>
        </p:scale>
        <p:origin x="13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5089EC-AAED-4A91-8A0C-552297C9E839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01C9A9-650C-4836-A4EE-59E416A03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08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>
                <a:solidFill>
                  <a:srgbClr val="00B050"/>
                </a:solidFill>
                <a:latin typeface="Verdana"/>
                <a:ea typeface="+mn-ea"/>
                <a:cs typeface="+mn-cs"/>
              </a:rPr>
              <a:t>Software</a:t>
            </a:r>
            <a:r>
              <a:rPr lang="en-US" sz="1200" kern="1200" dirty="0">
                <a:solidFill>
                  <a:prstClr val="black"/>
                </a:solidFill>
                <a:latin typeface="Verdana"/>
                <a:ea typeface="+mn-ea"/>
                <a:cs typeface="+mn-cs"/>
              </a:rPr>
              <a:t> is </a:t>
            </a:r>
            <a:r>
              <a:rPr lang="en-US" sz="1200" i="1" kern="1200" dirty="0">
                <a:solidFill>
                  <a:srgbClr val="0099CC"/>
                </a:solidFill>
                <a:latin typeface="Verdana"/>
                <a:ea typeface="+mn-ea"/>
                <a:cs typeface="+mn-cs"/>
              </a:rPr>
              <a:t>set of instructions</a:t>
            </a:r>
            <a:r>
              <a:rPr lang="en-US" sz="1200" kern="1200" dirty="0">
                <a:solidFill>
                  <a:prstClr val="black"/>
                </a:solidFill>
                <a:latin typeface="Verdana"/>
                <a:ea typeface="+mn-ea"/>
                <a:cs typeface="+mn-cs"/>
              </a:rPr>
              <a:t> that tells the hardware </a:t>
            </a:r>
            <a:r>
              <a:rPr lang="en-US" sz="1200" kern="1200" dirty="0">
                <a:solidFill>
                  <a:srgbClr val="FF0000"/>
                </a:solidFill>
                <a:latin typeface="Verdana"/>
                <a:ea typeface="+mn-ea"/>
                <a:cs typeface="+mn-cs"/>
              </a:rPr>
              <a:t>what to do</a:t>
            </a:r>
            <a:r>
              <a:rPr lang="en-US" sz="1200" kern="1200" dirty="0">
                <a:solidFill>
                  <a:prstClr val="black"/>
                </a:solidFill>
                <a:latin typeface="Verdana"/>
                <a:ea typeface="+mn-ea"/>
                <a:cs typeface="+mn-cs"/>
              </a:rPr>
              <a:t> and </a:t>
            </a:r>
            <a:r>
              <a:rPr lang="en-US" sz="1200" kern="1200" dirty="0">
                <a:solidFill>
                  <a:srgbClr val="FF0000"/>
                </a:solidFill>
                <a:latin typeface="Verdana"/>
                <a:ea typeface="+mn-ea"/>
                <a:cs typeface="+mn-cs"/>
              </a:rPr>
              <a:t>how to do it.</a:t>
            </a:r>
            <a:r>
              <a:rPr lang="en-US" sz="1200" b="1" kern="1200" dirty="0">
                <a:solidFill>
                  <a:prstClr val="black"/>
                </a:solidFill>
                <a:latin typeface="Verdana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prstClr val="black"/>
                </a:solidFill>
                <a:latin typeface="Verdana"/>
                <a:ea typeface="+mn-ea"/>
                <a:cs typeface="+mn-cs"/>
              </a:rPr>
              <a:t>Software includes </a:t>
            </a:r>
            <a:r>
              <a:rPr lang="en-US" sz="1200" i="1" kern="1200" dirty="0">
                <a:solidFill>
                  <a:prstClr val="black"/>
                </a:solidFill>
                <a:latin typeface="Verdana"/>
                <a:ea typeface="+mn-ea"/>
                <a:cs typeface="+mn-cs"/>
              </a:rPr>
              <a:t>Operating system </a:t>
            </a:r>
            <a:r>
              <a:rPr lang="en-US" sz="1200" kern="1200" dirty="0">
                <a:solidFill>
                  <a:prstClr val="black"/>
                </a:solidFill>
                <a:latin typeface="Verdana"/>
                <a:ea typeface="+mn-ea"/>
                <a:cs typeface="+mn-cs"/>
              </a:rPr>
              <a:t>(OS) and </a:t>
            </a:r>
            <a:r>
              <a:rPr lang="en-US" sz="1200" i="1" kern="1200" dirty="0">
                <a:solidFill>
                  <a:prstClr val="black"/>
                </a:solidFill>
                <a:latin typeface="Verdana"/>
                <a:ea typeface="+mn-ea"/>
                <a:cs typeface="+mn-cs"/>
              </a:rPr>
              <a:t>application</a:t>
            </a:r>
            <a:r>
              <a:rPr lang="en-US" sz="1200" kern="1200" dirty="0">
                <a:solidFill>
                  <a:prstClr val="black"/>
                </a:solidFill>
                <a:latin typeface="Verdana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01C9A9-650C-4836-A4EE-59E416A03D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555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to human, phone, and whatever.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01C9A9-650C-4836-A4EE-59E416A03D4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56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The first version of Windows was released on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November 20, 1985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01C9A9-650C-4836-A4EE-59E416A03D4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3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4170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937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4170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97F1C-2317-001B-0093-00DDEA90C3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60EB9B-044E-1BF0-E2F3-E0F50051CD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D817F-F1BD-167F-1BBE-3E825D375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37990-CA13-A05E-A125-D5BFCC470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3E42D-821F-2EB3-71CF-95B5F6314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751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80C96-000A-88A1-CDBE-01C60CD56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E5BC16-95B4-0EF8-8CA0-1968DAA02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9A792-4455-E9D9-E8CA-3DCDEEB9D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D64C1-FE45-6324-02AA-B2F5419F6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8F45C-0662-5665-EEFD-C46DB4025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37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5351D2-D9D1-4007-483B-C134C1684B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A67FA-2AF8-801D-746C-3F87E5F9C5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14CCF-139F-B60C-8383-D757F65CC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76F5F5-74C4-4443-BB43-BFE2FDC53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6450F-7683-9B31-AD74-A679AA17B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819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picture" userDrawn="1">
  <p:cSld name="Text + pictur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1647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2723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rga chart" userDrawn="1">
  <p:cSld name="Orga char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88034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41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4ACEB-5A36-DACB-4EC7-E9041C458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882C8-E3FF-8987-F3F3-9BE9DA519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5AC64-6053-F0B9-ED47-B0B0E883A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1554B-C69C-8BE9-74CE-FD477D294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C5D0F-290D-87E2-6086-61B1F6564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238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EC6CE-A35E-28E3-B18D-C1A1DBC1B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194EBA-DE98-1013-4395-E084BFB7A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6D98A-C5B0-0007-5680-EBEB38D5D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0A821-16DD-3E4F-49F1-94FC9F709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45CC7-0FC8-4694-4E26-F2DF6DE38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538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1F9CA-CA5C-E6FC-B884-070140F69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7379A-9E7F-DB04-AE04-CE0C837C76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B5819B-18AF-1B6E-9E98-CC0F470EA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70C401-C5BA-1FD0-42A8-0F3649537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661AD7-6192-5ADF-A57B-69E44C73E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1EDE02-17AE-0FB1-6143-80A101A72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7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D31F2-E419-D061-CEEF-51CDEB9BD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8866A-DAB1-58BB-8D2B-8E3A53324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4FD1A6-F24B-C716-611D-F2ECA97E4C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762A9-46DF-2B93-7CCA-FFFF2CD406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5865BB-CB5F-2430-E285-0523DBB7A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5CD06-1939-B123-A0C2-EA3FE3118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54C444-E9AA-83FA-0576-F104420AD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FEDBDF-E1D1-E222-32C2-57FED42B9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35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B9A4E-CD75-A431-B69B-229DAF826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DC2FB3-491D-D050-47EB-0E3C1E4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8C95FF-7834-5C4F-E32F-A678461F2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89E1FD-07FD-863B-546A-062D41D94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1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0383F3-FB89-63F5-8EBE-7FA9BE435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155FDE-7B7F-9B75-F856-728FFCA45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ED239D-1BD9-A5B9-ADE0-86F420E1F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30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B9108-9CEB-3288-BF19-6432830E8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584D1-9650-60BA-39CC-E34440B1D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671665-056A-D853-59CE-E0BF55078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6CE970-0E62-5F6E-1DC3-2CE3B235B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FD12FB-6DD2-5AEC-C274-4A2F9D6A5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E2DFF-55EE-7CC4-F953-C21ED211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51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0530E-197D-644A-589D-268EF3348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A351AC-37F5-C6FE-84A8-5D17D4F813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5CA079-4FD0-EAAC-C935-A4AF0F8E8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DF83E-110F-5B08-365C-04DA63CC3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18FE3C-2B5A-0D09-F156-8EF34AAD9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EA9E5-2708-A11A-282D-D16B2D4C0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5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61CE78-B005-7B1B-65EA-DF7C79E8C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6896C-B7F7-3F86-51D4-2A3513BCF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8A4FB-9987-7B7E-5F17-936DC62DA0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92FDB-0992-45AF-ACC7-444621A6F52D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912E0-F8F7-1F54-12A2-5357E0820D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1BBF6-451C-E879-2F44-C967BC3C10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10028-5768-4C49-AA7E-F3878D370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41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7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du.gcfglobal.org/en/computerbasics/understanding-operating-systems/1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11" Type="http://schemas.openxmlformats.org/officeDocument/2006/relationships/image" Target="../media/image7.png"/><Relationship Id="rId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image" Target="../media/image10.jpe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hAJm6RYTIro&amp;ab_channel=BloombergQuicktake%3AOriginal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"/>
          <p:cNvSpPr txBox="1">
            <a:spLocks noGrp="1"/>
          </p:cNvSpPr>
          <p:nvPr>
            <p:ph type="sldNum" idx="4294967295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1000"/>
            </a:pPr>
            <a:fld id="{00000000-1234-1234-1234-123412341234}" type="slidenum">
              <a:rPr lang="en-GB"/>
              <a:pPr>
                <a:buSzPts val="1000"/>
              </a:pPr>
              <a:t>1</a:t>
            </a:fld>
            <a:endParaRPr/>
          </a:p>
        </p:txBody>
      </p:sp>
      <p:sp>
        <p:nvSpPr>
          <p:cNvPr id="269" name="Google Shape;269;p3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"/>
          <p:cNvSpPr/>
          <p:nvPr/>
        </p:nvSpPr>
        <p:spPr>
          <a:xfrm>
            <a:off x="2542363" y="1455478"/>
            <a:ext cx="6502400" cy="4186865"/>
          </a:xfrm>
          <a:prstGeom prst="rect">
            <a:avLst/>
          </a:prstGeom>
          <a:solidFill>
            <a:srgbClr val="00B0F0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" descr="Computer Basics: Understanding Application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9439" y="4320134"/>
            <a:ext cx="2264231" cy="127362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D2F2CC-5EBF-9582-0180-A169CF2740EA}"/>
              </a:ext>
            </a:extLst>
          </p:cNvPr>
          <p:cNvSpPr txBox="1"/>
          <p:nvPr/>
        </p:nvSpPr>
        <p:spPr>
          <a:xfrm>
            <a:off x="3944404" y="935755"/>
            <a:ext cx="35092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BASIC COMPUTER USAGE</a:t>
            </a:r>
            <a:endParaRPr lang="en-GB" sz="1000" dirty="0"/>
          </a:p>
        </p:txBody>
      </p:sp>
      <p:sp>
        <p:nvSpPr>
          <p:cNvPr id="5" name="Google Shape;271;p3">
            <a:extLst>
              <a:ext uri="{FF2B5EF4-FFF2-40B4-BE49-F238E27FC236}">
                <a16:creationId xmlns:a16="http://schemas.microsoft.com/office/drawing/2014/main" id="{AB7FE76B-DBCF-67EF-8CAD-2350E6D45F19}"/>
              </a:ext>
            </a:extLst>
          </p:cNvPr>
          <p:cNvSpPr txBox="1"/>
          <p:nvPr/>
        </p:nvSpPr>
        <p:spPr>
          <a:xfrm>
            <a:off x="2854251" y="2523460"/>
            <a:ext cx="5689600" cy="1635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>
              <a:buClr>
                <a:srgbClr val="000000"/>
              </a:buClr>
              <a:buSzPts val="2400"/>
            </a:pPr>
            <a:r>
              <a:rPr lang="en-GB" sz="5333" b="1" dirty="0">
                <a:solidFill>
                  <a:schemeClr val="lt1"/>
                </a:solidFill>
                <a:ea typeface="Arial"/>
                <a:cs typeface="Arial" panose="020B0604020202020204" pitchFamily="34" charset="0"/>
                <a:sym typeface="Arial"/>
              </a:rPr>
              <a:t>WORK</a:t>
            </a:r>
          </a:p>
          <a:p>
            <a:pPr algn="ctr">
              <a:buClr>
                <a:srgbClr val="000000"/>
              </a:buClr>
              <a:buSzPts val="2400"/>
            </a:pPr>
            <a:r>
              <a:rPr lang="en-GB" sz="5333" b="1" dirty="0">
                <a:solidFill>
                  <a:schemeClr val="lt1"/>
                </a:solidFill>
                <a:cs typeface="Arial" panose="020B0604020202020204" pitchFamily="34" charset="0"/>
                <a:sym typeface="Arial"/>
              </a:rPr>
              <a:t>ON WINDOWS</a:t>
            </a:r>
            <a:endParaRPr sz="2400" dirty="0"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DA364D-3298-F369-AC28-C20B7FE5CADB}"/>
              </a:ext>
            </a:extLst>
          </p:cNvPr>
          <p:cNvSpPr txBox="1"/>
          <p:nvPr/>
        </p:nvSpPr>
        <p:spPr>
          <a:xfrm>
            <a:off x="4588811" y="1971870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CHAPTER 1</a:t>
            </a:r>
            <a:endParaRPr lang="en-GB" sz="1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88;p6" descr="Image result for arduino logo">
            <a:extLst>
              <a:ext uri="{FF2B5EF4-FFF2-40B4-BE49-F238E27FC236}">
                <a16:creationId xmlns:a16="http://schemas.microsoft.com/office/drawing/2014/main" id="{9E9EA7BA-CF28-9C24-52E1-1244E583565F}"/>
              </a:ext>
            </a:extLst>
          </p:cNvPr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92;p6">
            <a:extLst>
              <a:ext uri="{FF2B5EF4-FFF2-40B4-BE49-F238E27FC236}">
                <a16:creationId xmlns:a16="http://schemas.microsoft.com/office/drawing/2014/main" id="{88E503B6-E985-28CC-70FB-0934B88868A6}"/>
              </a:ext>
            </a:extLst>
          </p:cNvPr>
          <p:cNvSpPr txBox="1"/>
          <p:nvPr/>
        </p:nvSpPr>
        <p:spPr>
          <a:xfrm>
            <a:off x="0" y="0"/>
            <a:ext cx="2110317" cy="36927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en-GB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400" dirty="0"/>
          </a:p>
        </p:txBody>
      </p:sp>
      <p:sp>
        <p:nvSpPr>
          <p:cNvPr id="7" name="Google Shape;330;p8">
            <a:extLst>
              <a:ext uri="{FF2B5EF4-FFF2-40B4-BE49-F238E27FC236}">
                <a16:creationId xmlns:a16="http://schemas.microsoft.com/office/drawing/2014/main" id="{603E4C1E-E246-2045-0017-B1F1AC7FA327}"/>
              </a:ext>
            </a:extLst>
          </p:cNvPr>
          <p:cNvSpPr txBox="1"/>
          <p:nvPr/>
        </p:nvSpPr>
        <p:spPr>
          <a:xfrm>
            <a:off x="155575" y="1014722"/>
            <a:ext cx="861776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GB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 MIN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537397-0544-A7D3-03E2-3954FBB64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007" y="560599"/>
            <a:ext cx="174301" cy="4075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55F5667-6213-B98D-F4FC-8E9B22933E19}"/>
              </a:ext>
            </a:extLst>
          </p:cNvPr>
          <p:cNvSpPr txBox="1"/>
          <p:nvPr/>
        </p:nvSpPr>
        <p:spPr>
          <a:xfrm>
            <a:off x="191154" y="2535941"/>
            <a:ext cx="59048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rgbClr val="0070C0"/>
                </a:solidFill>
              </a:rPr>
              <a:t>Unpin</a:t>
            </a:r>
            <a:r>
              <a:rPr lang="en-US" sz="2800" dirty="0"/>
              <a:t> all default pinned application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083A0E-C609-AC58-EEFC-B3E66D22567F}"/>
              </a:ext>
            </a:extLst>
          </p:cNvPr>
          <p:cNvSpPr txBox="1"/>
          <p:nvPr/>
        </p:nvSpPr>
        <p:spPr>
          <a:xfrm>
            <a:off x="955353" y="4102440"/>
            <a:ext cx="289711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Calculator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Typing Master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File Explorer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Telegram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Paint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6BA293-E368-9849-CD2C-5863FC101F24}"/>
              </a:ext>
            </a:extLst>
          </p:cNvPr>
          <p:cNvSpPr txBox="1"/>
          <p:nvPr/>
        </p:nvSpPr>
        <p:spPr>
          <a:xfrm>
            <a:off x="6940014" y="3886190"/>
            <a:ext cx="399142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Chrome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Word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PowerPoint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Excel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Notepad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D673AB-61F3-947A-72EB-88D3C0883B28}"/>
              </a:ext>
            </a:extLst>
          </p:cNvPr>
          <p:cNvSpPr txBox="1"/>
          <p:nvPr/>
        </p:nvSpPr>
        <p:spPr>
          <a:xfrm>
            <a:off x="191155" y="3343103"/>
            <a:ext cx="40625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/>
              <a:t>Pin to </a:t>
            </a:r>
            <a:r>
              <a:rPr lang="en-US" sz="2800" b="1" dirty="0">
                <a:solidFill>
                  <a:schemeClr val="accent6"/>
                </a:solidFill>
              </a:rPr>
              <a:t>Start Menu </a:t>
            </a:r>
            <a:r>
              <a:rPr lang="en-US" sz="2800" b="1" dirty="0"/>
              <a:t>: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B1597BE-F759-0259-22BE-FA3B85FF8C8B}"/>
              </a:ext>
            </a:extLst>
          </p:cNvPr>
          <p:cNvCxnSpPr>
            <a:cxnSpLocks/>
          </p:cNvCxnSpPr>
          <p:nvPr/>
        </p:nvCxnSpPr>
        <p:spPr>
          <a:xfrm>
            <a:off x="6096000" y="2168727"/>
            <a:ext cx="0" cy="4452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EA463DC-D633-4747-7BFA-0E5986043F4C}"/>
              </a:ext>
            </a:extLst>
          </p:cNvPr>
          <p:cNvSpPr txBox="1"/>
          <p:nvPr/>
        </p:nvSpPr>
        <p:spPr>
          <a:xfrm>
            <a:off x="6408023" y="3042312"/>
            <a:ext cx="40625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/>
              <a:t>Pin to</a:t>
            </a:r>
            <a:r>
              <a:rPr lang="en-US" sz="2800" b="1" dirty="0">
                <a:solidFill>
                  <a:schemeClr val="accent2"/>
                </a:solidFill>
              </a:rPr>
              <a:t> Task bar</a:t>
            </a:r>
            <a:r>
              <a:rPr lang="en-US" sz="2800" b="1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A0BFDD5-1771-BF34-1BD1-92249B11A2DE}"/>
              </a:ext>
            </a:extLst>
          </p:cNvPr>
          <p:cNvSpPr txBox="1"/>
          <p:nvPr/>
        </p:nvSpPr>
        <p:spPr>
          <a:xfrm>
            <a:off x="2544591" y="513635"/>
            <a:ext cx="84342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Configure your </a:t>
            </a:r>
            <a:r>
              <a:rPr lang="en-US" sz="4000" b="1" dirty="0"/>
              <a:t>start menu </a:t>
            </a:r>
            <a:r>
              <a:rPr lang="en-US" sz="4000" dirty="0"/>
              <a:t>and </a:t>
            </a:r>
            <a:r>
              <a:rPr lang="en-US" sz="4000" b="1" dirty="0"/>
              <a:t>task bar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E4E30A-5E29-C7EF-3632-DC35CC17D233}"/>
              </a:ext>
            </a:extLst>
          </p:cNvPr>
          <p:cNvSpPr txBox="1"/>
          <p:nvPr/>
        </p:nvSpPr>
        <p:spPr>
          <a:xfrm>
            <a:off x="6408023" y="2448591"/>
            <a:ext cx="63615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rgbClr val="0070C0"/>
                </a:solidFill>
              </a:rPr>
              <a:t>Unpin</a:t>
            </a:r>
            <a:r>
              <a:rPr lang="en-US" sz="2800" dirty="0"/>
              <a:t> the search box from taskbar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DD39F6-8C83-D0A6-B54B-9F1772EEDFBA}"/>
              </a:ext>
            </a:extLst>
          </p:cNvPr>
          <p:cNvSpPr txBox="1"/>
          <p:nvPr/>
        </p:nvSpPr>
        <p:spPr>
          <a:xfrm>
            <a:off x="2544591" y="2027808"/>
            <a:ext cx="1879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ON START MENU :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D0F1D0-42E2-7C56-6DDD-6681B523128E}"/>
              </a:ext>
            </a:extLst>
          </p:cNvPr>
          <p:cNvSpPr txBox="1"/>
          <p:nvPr/>
        </p:nvSpPr>
        <p:spPr>
          <a:xfrm>
            <a:off x="8108724" y="1943066"/>
            <a:ext cx="14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ON TASK BAR</a:t>
            </a:r>
          </a:p>
        </p:txBody>
      </p:sp>
      <p:pic>
        <p:nvPicPr>
          <p:cNvPr id="28" name="Google Shape;329;p8">
            <a:extLst>
              <a:ext uri="{FF2B5EF4-FFF2-40B4-BE49-F238E27FC236}">
                <a16:creationId xmlns:a16="http://schemas.microsoft.com/office/drawing/2014/main" id="{1C1B9CF8-D70D-86FB-AE5A-793FA5B21F0A}"/>
              </a:ext>
            </a:extLst>
          </p:cNvPr>
          <p:cNvPicPr preferRelativeResize="0"/>
          <p:nvPr/>
        </p:nvPicPr>
        <p:blipFill rotWithShape="1"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396877" y="577901"/>
            <a:ext cx="359480" cy="3729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1269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00;p6">
            <a:extLst>
              <a:ext uri="{FF2B5EF4-FFF2-40B4-BE49-F238E27FC236}">
                <a16:creationId xmlns:a16="http://schemas.microsoft.com/office/drawing/2014/main" id="{64607B1D-C3EB-9A61-158F-ADA268DB39CA}"/>
              </a:ext>
            </a:extLst>
          </p:cNvPr>
          <p:cNvSpPr txBox="1">
            <a:spLocks noGrp="1"/>
          </p:cNvSpPr>
          <p:nvPr>
            <p:ph type="sldNum" idx="4294967295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Clr>
                <a:srgbClr val="000000"/>
              </a:buClr>
              <a:buSzPts val="1000"/>
            </a:pPr>
            <a:fld id="{00000000-1234-1234-1234-123412341234}" type="slidenum">
              <a:rPr lang="en-GB" sz="1333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pPr>
                <a:buClr>
                  <a:srgbClr val="000000"/>
                </a:buClr>
                <a:buSzPts val="1000"/>
              </a:pPr>
              <a:t>11</a:t>
            </a:fld>
            <a:endParaRPr sz="1333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414;p19" descr="Download Free png Computer software png 4 » PNG Image - DLPNG.com">
            <a:extLst>
              <a:ext uri="{FF2B5EF4-FFF2-40B4-BE49-F238E27FC236}">
                <a16:creationId xmlns:a16="http://schemas.microsoft.com/office/drawing/2014/main" id="{393D225F-8BE9-4308-8FD8-A26DE964FA8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25862" y="3531031"/>
            <a:ext cx="5950996" cy="305409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88;p6" descr="Image result for arduino logo">
            <a:extLst>
              <a:ext uri="{FF2B5EF4-FFF2-40B4-BE49-F238E27FC236}">
                <a16:creationId xmlns:a16="http://schemas.microsoft.com/office/drawing/2014/main" id="{0611C412-6AA9-B51A-96B5-CA3867EC1156}"/>
              </a:ext>
            </a:extLst>
          </p:cNvPr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292;p6">
            <a:extLst>
              <a:ext uri="{FF2B5EF4-FFF2-40B4-BE49-F238E27FC236}">
                <a16:creationId xmlns:a16="http://schemas.microsoft.com/office/drawing/2014/main" id="{9830C0F5-ED99-91D1-A0DA-8BDE7891B71B}"/>
              </a:ext>
            </a:extLst>
          </p:cNvPr>
          <p:cNvSpPr txBox="1"/>
          <p:nvPr/>
        </p:nvSpPr>
        <p:spPr>
          <a:xfrm>
            <a:off x="0" y="0"/>
            <a:ext cx="2110317" cy="369277"/>
          </a:xfrm>
          <a:prstGeom prst="rect">
            <a:avLst/>
          </a:prstGeom>
          <a:solidFill>
            <a:srgbClr val="70AD47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en-GB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EXPLAIN</a:t>
            </a:r>
            <a:endParaRPr sz="1400" dirty="0"/>
          </a:p>
        </p:txBody>
      </p:sp>
      <p:sp>
        <p:nvSpPr>
          <p:cNvPr id="12" name="Google Shape;330;p8">
            <a:extLst>
              <a:ext uri="{FF2B5EF4-FFF2-40B4-BE49-F238E27FC236}">
                <a16:creationId xmlns:a16="http://schemas.microsoft.com/office/drawing/2014/main" id="{0E62EA04-1ADA-FB72-B1B2-76547CD49D7B}"/>
              </a:ext>
            </a:extLst>
          </p:cNvPr>
          <p:cNvSpPr txBox="1"/>
          <p:nvPr/>
        </p:nvSpPr>
        <p:spPr>
          <a:xfrm>
            <a:off x="155575" y="1014722"/>
            <a:ext cx="861776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GB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05 MIN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283FAA-980F-6E47-C51D-53B26EA0BD9A}"/>
              </a:ext>
            </a:extLst>
          </p:cNvPr>
          <p:cNvSpPr txBox="1"/>
          <p:nvPr/>
        </p:nvSpPr>
        <p:spPr>
          <a:xfrm>
            <a:off x="4007115" y="467756"/>
            <a:ext cx="47884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What is an </a:t>
            </a:r>
            <a:r>
              <a:rPr lang="en-US" sz="2800" b="1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application</a:t>
            </a:r>
            <a:r>
              <a:rPr lang="en-US" sz="2800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 ?</a:t>
            </a:r>
            <a:endParaRPr lang="en-US" sz="2800" b="1" dirty="0">
              <a:solidFill>
                <a:srgbClr val="FF993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C602EB-E36E-6960-B7F5-876D014F755F}"/>
              </a:ext>
            </a:extLst>
          </p:cNvPr>
          <p:cNvSpPr txBox="1"/>
          <p:nvPr/>
        </p:nvSpPr>
        <p:spPr>
          <a:xfrm>
            <a:off x="1791906" y="1638985"/>
            <a:ext cx="9733344" cy="1323439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4000" dirty="0"/>
              <a:t>An application is a  software that allows you to </a:t>
            </a:r>
            <a:r>
              <a:rPr lang="en-US" sz="4000" b="1" dirty="0"/>
              <a:t>complete tasks </a:t>
            </a:r>
            <a:r>
              <a:rPr lang="en-US" sz="4000" dirty="0"/>
              <a:t>on your computer.</a:t>
            </a:r>
          </a:p>
        </p:txBody>
      </p:sp>
      <p:pic>
        <p:nvPicPr>
          <p:cNvPr id="21" name="Google Shape;329;p8">
            <a:extLst>
              <a:ext uri="{FF2B5EF4-FFF2-40B4-BE49-F238E27FC236}">
                <a16:creationId xmlns:a16="http://schemas.microsoft.com/office/drawing/2014/main" id="{3A106E10-7D2B-403C-FA21-F75C9F75F1A1}"/>
              </a:ext>
            </a:extLst>
          </p:cNvPr>
          <p:cNvPicPr preferRelativeResize="0"/>
          <p:nvPr/>
        </p:nvPicPr>
        <p:blipFill rotWithShape="1"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396877" y="577901"/>
            <a:ext cx="359480" cy="37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331;p8">
            <a:extLst>
              <a:ext uri="{FF2B5EF4-FFF2-40B4-BE49-F238E27FC236}">
                <a16:creationId xmlns:a16="http://schemas.microsoft.com/office/drawing/2014/main" id="{14E02918-7775-69E7-003B-DE1E26E472FB}"/>
              </a:ext>
            </a:extLst>
          </p:cNvPr>
          <p:cNvPicPr preferRelativeResize="0"/>
          <p:nvPr/>
        </p:nvPicPr>
        <p:blipFill rotWithShape="1"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1182305" y="504334"/>
            <a:ext cx="469901" cy="5103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5818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7"/>
          <p:cNvSpPr txBox="1">
            <a:spLocks noGrp="1"/>
          </p:cNvSpPr>
          <p:nvPr>
            <p:ph type="sldNum" idx="4294967295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1000"/>
            </a:pPr>
            <a:fld id="{00000000-1234-1234-1234-123412341234}" type="slidenum">
              <a:rPr lang="en-GB"/>
              <a:pPr>
                <a:buSzPts val="1000"/>
              </a:pPr>
              <a:t>12</a:t>
            </a:fld>
            <a:endParaRPr/>
          </a:p>
        </p:txBody>
      </p:sp>
      <p:sp>
        <p:nvSpPr>
          <p:cNvPr id="420" name="Google Shape;420;p37"/>
          <p:cNvSpPr txBox="1"/>
          <p:nvPr/>
        </p:nvSpPr>
        <p:spPr>
          <a:xfrm>
            <a:off x="2905555" y="377465"/>
            <a:ext cx="6681347" cy="773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-GB" sz="3200" b="1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Open</a:t>
            </a:r>
            <a:r>
              <a:rPr lang="en-GB" sz="3200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 an application</a:t>
            </a:r>
            <a:endParaRPr sz="3200" dirty="0">
              <a:solidFill>
                <a:srgbClr val="FF993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23" name="Google Shape;423;p37"/>
          <p:cNvSpPr/>
          <p:nvPr/>
        </p:nvSpPr>
        <p:spPr>
          <a:xfrm>
            <a:off x="174862" y="1824060"/>
            <a:ext cx="4696919" cy="677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 – </a:t>
            </a:r>
            <a:r>
              <a:rPr lang="en-GB" sz="24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Find</a:t>
            </a: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an application</a:t>
            </a:r>
            <a:endParaRPr sz="28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288;p6" descr="Image result for arduino logo">
            <a:extLst>
              <a:ext uri="{FF2B5EF4-FFF2-40B4-BE49-F238E27FC236}">
                <a16:creationId xmlns:a16="http://schemas.microsoft.com/office/drawing/2014/main" id="{44ED163C-FCD2-A668-21E5-179B6742179E}"/>
              </a:ext>
            </a:extLst>
          </p:cNvPr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92;p6">
            <a:extLst>
              <a:ext uri="{FF2B5EF4-FFF2-40B4-BE49-F238E27FC236}">
                <a16:creationId xmlns:a16="http://schemas.microsoft.com/office/drawing/2014/main" id="{F4BCE42B-57D9-EFEE-2FEC-E8BFD467DAE0}"/>
              </a:ext>
            </a:extLst>
          </p:cNvPr>
          <p:cNvSpPr txBox="1"/>
          <p:nvPr/>
        </p:nvSpPr>
        <p:spPr>
          <a:xfrm>
            <a:off x="0" y="0"/>
            <a:ext cx="2110317" cy="369277"/>
          </a:xfrm>
          <a:prstGeom prst="rect">
            <a:avLst/>
          </a:prstGeom>
          <a:solidFill>
            <a:srgbClr val="70AD47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en-GB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EXPLAIN</a:t>
            </a:r>
            <a:endParaRPr sz="1400" dirty="0"/>
          </a:p>
        </p:txBody>
      </p:sp>
      <p:sp>
        <p:nvSpPr>
          <p:cNvPr id="5" name="Google Shape;330;p8">
            <a:extLst>
              <a:ext uri="{FF2B5EF4-FFF2-40B4-BE49-F238E27FC236}">
                <a16:creationId xmlns:a16="http://schemas.microsoft.com/office/drawing/2014/main" id="{FD4A5092-897C-66F2-8CDD-94D2B95994E1}"/>
              </a:ext>
            </a:extLst>
          </p:cNvPr>
          <p:cNvSpPr txBox="1"/>
          <p:nvPr/>
        </p:nvSpPr>
        <p:spPr>
          <a:xfrm>
            <a:off x="155575" y="1014722"/>
            <a:ext cx="861776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GB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05 MIN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423;p37">
            <a:extLst>
              <a:ext uri="{FF2B5EF4-FFF2-40B4-BE49-F238E27FC236}">
                <a16:creationId xmlns:a16="http://schemas.microsoft.com/office/drawing/2014/main" id="{AB071832-D1A9-9D52-C390-B920BD80CAB6}"/>
              </a:ext>
            </a:extLst>
          </p:cNvPr>
          <p:cNvSpPr/>
          <p:nvPr/>
        </p:nvSpPr>
        <p:spPr>
          <a:xfrm>
            <a:off x="214023" y="3811318"/>
            <a:ext cx="4696919" cy="677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 – </a:t>
            </a:r>
            <a:r>
              <a:rPr lang="en-GB" sz="24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Open</a:t>
            </a: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an application</a:t>
            </a:r>
            <a:endParaRPr sz="28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" name="Google Shape;423;p37">
            <a:extLst>
              <a:ext uri="{FF2B5EF4-FFF2-40B4-BE49-F238E27FC236}">
                <a16:creationId xmlns:a16="http://schemas.microsoft.com/office/drawing/2014/main" id="{0E694384-8D41-27C9-B351-EE6153D49203}"/>
              </a:ext>
            </a:extLst>
          </p:cNvPr>
          <p:cNvSpPr/>
          <p:nvPr/>
        </p:nvSpPr>
        <p:spPr>
          <a:xfrm>
            <a:off x="1470611" y="2524249"/>
            <a:ext cx="7738533" cy="123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Open the start menu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Scroll down </a:t>
            </a: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or </a:t>
            </a:r>
            <a:r>
              <a:rPr lang="en-GB" sz="24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type</a:t>
            </a: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the app name</a:t>
            </a:r>
            <a:endParaRPr sz="28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" name="Google Shape;423;p37">
            <a:extLst>
              <a:ext uri="{FF2B5EF4-FFF2-40B4-BE49-F238E27FC236}">
                <a16:creationId xmlns:a16="http://schemas.microsoft.com/office/drawing/2014/main" id="{E4A20B5C-36E5-5466-F46C-56701237A1DE}"/>
              </a:ext>
            </a:extLst>
          </p:cNvPr>
          <p:cNvSpPr/>
          <p:nvPr/>
        </p:nvSpPr>
        <p:spPr>
          <a:xfrm>
            <a:off x="1470610" y="4581871"/>
            <a:ext cx="9551239" cy="123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On taskbar or start menu : </a:t>
            </a:r>
            <a:r>
              <a:rPr lang="en-GB" sz="24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simple click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On desktop  </a:t>
            </a:r>
            <a:r>
              <a:rPr lang="en-GB" sz="24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double click</a:t>
            </a:r>
            <a:endParaRPr sz="28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3" name="Google Shape;454;p40">
            <a:extLst>
              <a:ext uri="{FF2B5EF4-FFF2-40B4-BE49-F238E27FC236}">
                <a16:creationId xmlns:a16="http://schemas.microsoft.com/office/drawing/2014/main" id="{55EB1C3F-14B9-FBC1-E382-4E8DA8EE3E3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21090949">
            <a:off x="8740946" y="2248848"/>
            <a:ext cx="3031361" cy="301290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9C39DBD-C62C-7DE7-CACB-96A015787D6B}"/>
              </a:ext>
            </a:extLst>
          </p:cNvPr>
          <p:cNvSpPr txBox="1"/>
          <p:nvPr/>
        </p:nvSpPr>
        <p:spPr>
          <a:xfrm rot="21059766">
            <a:off x="8743583" y="5979918"/>
            <a:ext cx="2336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Search bar to find apps</a:t>
            </a:r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2BF64471-135B-2222-1499-790909C269A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686724" y="5204661"/>
            <a:ext cx="784796" cy="789715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oogle Shape;329;p8">
            <a:extLst>
              <a:ext uri="{FF2B5EF4-FFF2-40B4-BE49-F238E27FC236}">
                <a16:creationId xmlns:a16="http://schemas.microsoft.com/office/drawing/2014/main" id="{54053120-FE67-D00B-BCE4-143E21DA0849}"/>
              </a:ext>
            </a:extLst>
          </p:cNvPr>
          <p:cNvPicPr preferRelativeResize="0"/>
          <p:nvPr/>
        </p:nvPicPr>
        <p:blipFill rotWithShape="1"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396877" y="577901"/>
            <a:ext cx="359480" cy="37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331;p8">
            <a:extLst>
              <a:ext uri="{FF2B5EF4-FFF2-40B4-BE49-F238E27FC236}">
                <a16:creationId xmlns:a16="http://schemas.microsoft.com/office/drawing/2014/main" id="{8E246CAA-2F98-32C3-9352-9715C82640BE}"/>
              </a:ext>
            </a:extLst>
          </p:cNvPr>
          <p:cNvPicPr preferRelativeResize="0"/>
          <p:nvPr/>
        </p:nvPicPr>
        <p:blipFill rotWithShape="1">
          <a:blip r:embed="rId5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1182305" y="504334"/>
            <a:ext cx="469901" cy="510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486;p43">
            <a:extLst>
              <a:ext uri="{FF2B5EF4-FFF2-40B4-BE49-F238E27FC236}">
                <a16:creationId xmlns:a16="http://schemas.microsoft.com/office/drawing/2014/main" id="{8F335C26-0198-4D47-C5E9-5F3E0894161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73389" y="2114791"/>
            <a:ext cx="3931377" cy="1536629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37"/>
          <p:cNvSpPr txBox="1">
            <a:spLocks noGrp="1"/>
          </p:cNvSpPr>
          <p:nvPr>
            <p:ph type="sldNum" idx="4294967295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1000"/>
            </a:pPr>
            <a:fld id="{00000000-1234-1234-1234-123412341234}" type="slidenum">
              <a:rPr lang="en-GB"/>
              <a:pPr>
                <a:buSzPts val="1000"/>
              </a:pPr>
              <a:t>13</a:t>
            </a:fld>
            <a:endParaRPr/>
          </a:p>
        </p:txBody>
      </p:sp>
      <p:sp>
        <p:nvSpPr>
          <p:cNvPr id="420" name="Google Shape;420;p37"/>
          <p:cNvSpPr txBox="1"/>
          <p:nvPr/>
        </p:nvSpPr>
        <p:spPr>
          <a:xfrm>
            <a:off x="2905555" y="377465"/>
            <a:ext cx="6681347" cy="773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-GB" sz="4000" dirty="0">
                <a:solidFill>
                  <a:srgbClr val="262626"/>
                </a:solidFill>
                <a:ea typeface="Verdana" panose="020B0604030504040204" pitchFamily="34" charset="0"/>
                <a:cs typeface="Verdana"/>
                <a:sym typeface="Verdana"/>
              </a:rPr>
              <a:t>What is a </a:t>
            </a:r>
            <a:r>
              <a:rPr lang="en-GB" sz="4000" b="1" dirty="0">
                <a:solidFill>
                  <a:srgbClr val="262626"/>
                </a:solidFill>
                <a:ea typeface="Verdana" panose="020B0604030504040204" pitchFamily="34" charset="0"/>
                <a:cs typeface="Verdana"/>
                <a:sym typeface="Verdana"/>
              </a:rPr>
              <a:t>window ?</a:t>
            </a:r>
            <a:endParaRPr sz="4000" b="1" dirty="0">
              <a:solidFill>
                <a:srgbClr val="FF9933"/>
              </a:solidFill>
              <a:ea typeface="Verdana" panose="020B0604030504040204" pitchFamily="34" charset="0"/>
              <a:cs typeface="Verdana"/>
              <a:sym typeface="Verdana"/>
            </a:endParaRPr>
          </a:p>
        </p:txBody>
      </p:sp>
      <p:sp>
        <p:nvSpPr>
          <p:cNvPr id="423" name="Google Shape;423;p37"/>
          <p:cNvSpPr/>
          <p:nvPr/>
        </p:nvSpPr>
        <p:spPr>
          <a:xfrm>
            <a:off x="586463" y="1982125"/>
            <a:ext cx="5897799" cy="123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When we open an application, this app appears in a </a:t>
            </a:r>
            <a:r>
              <a:rPr lang="en-GB" sz="24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new</a:t>
            </a: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 </a:t>
            </a:r>
            <a:r>
              <a:rPr lang="en-GB" sz="24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window</a:t>
            </a:r>
            <a:endParaRPr sz="24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288;p6" descr="Image result for arduino logo">
            <a:extLst>
              <a:ext uri="{FF2B5EF4-FFF2-40B4-BE49-F238E27FC236}">
                <a16:creationId xmlns:a16="http://schemas.microsoft.com/office/drawing/2014/main" id="{44ED163C-FCD2-A668-21E5-179B6742179E}"/>
              </a:ext>
            </a:extLst>
          </p:cNvPr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92;p6">
            <a:extLst>
              <a:ext uri="{FF2B5EF4-FFF2-40B4-BE49-F238E27FC236}">
                <a16:creationId xmlns:a16="http://schemas.microsoft.com/office/drawing/2014/main" id="{F4BCE42B-57D9-EFEE-2FEC-E8BFD467DAE0}"/>
              </a:ext>
            </a:extLst>
          </p:cNvPr>
          <p:cNvSpPr txBox="1"/>
          <p:nvPr/>
        </p:nvSpPr>
        <p:spPr>
          <a:xfrm>
            <a:off x="0" y="0"/>
            <a:ext cx="2110317" cy="369277"/>
          </a:xfrm>
          <a:prstGeom prst="rect">
            <a:avLst/>
          </a:prstGeom>
          <a:solidFill>
            <a:srgbClr val="70AD47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en-GB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EXPLAIN</a:t>
            </a:r>
            <a:endParaRPr sz="1400" dirty="0"/>
          </a:p>
        </p:txBody>
      </p:sp>
      <p:sp>
        <p:nvSpPr>
          <p:cNvPr id="5" name="Google Shape;330;p8">
            <a:extLst>
              <a:ext uri="{FF2B5EF4-FFF2-40B4-BE49-F238E27FC236}">
                <a16:creationId xmlns:a16="http://schemas.microsoft.com/office/drawing/2014/main" id="{FD4A5092-897C-66F2-8CDD-94D2B95994E1}"/>
              </a:ext>
            </a:extLst>
          </p:cNvPr>
          <p:cNvSpPr txBox="1"/>
          <p:nvPr/>
        </p:nvSpPr>
        <p:spPr>
          <a:xfrm>
            <a:off x="155575" y="1014722"/>
            <a:ext cx="861776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GB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05 MIN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C39DBD-C62C-7DE7-CACB-96A015787D6B}"/>
              </a:ext>
            </a:extLst>
          </p:cNvPr>
          <p:cNvSpPr txBox="1"/>
          <p:nvPr/>
        </p:nvSpPr>
        <p:spPr>
          <a:xfrm rot="21059766">
            <a:off x="6921293" y="4118640"/>
            <a:ext cx="2666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The 3 buttons of a window</a:t>
            </a:r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2BF64471-135B-2222-1499-790909C269A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029375" y="3343383"/>
            <a:ext cx="784796" cy="789715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oogle Shape;329;p8">
            <a:extLst>
              <a:ext uri="{FF2B5EF4-FFF2-40B4-BE49-F238E27FC236}">
                <a16:creationId xmlns:a16="http://schemas.microsoft.com/office/drawing/2014/main" id="{54053120-FE67-D00B-BCE4-143E21DA0849}"/>
              </a:ext>
            </a:extLst>
          </p:cNvPr>
          <p:cNvPicPr preferRelativeResize="0"/>
          <p:nvPr/>
        </p:nvPicPr>
        <p:blipFill rotWithShape="1"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396877" y="577901"/>
            <a:ext cx="359480" cy="37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331;p8">
            <a:extLst>
              <a:ext uri="{FF2B5EF4-FFF2-40B4-BE49-F238E27FC236}">
                <a16:creationId xmlns:a16="http://schemas.microsoft.com/office/drawing/2014/main" id="{8E246CAA-2F98-32C3-9352-9715C82640BE}"/>
              </a:ext>
            </a:extLst>
          </p:cNvPr>
          <p:cNvPicPr preferRelativeResize="0"/>
          <p:nvPr/>
        </p:nvPicPr>
        <p:blipFill rotWithShape="1">
          <a:blip r:embed="rId5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1182305" y="504334"/>
            <a:ext cx="469901" cy="51038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423;p37">
            <a:extLst>
              <a:ext uri="{FF2B5EF4-FFF2-40B4-BE49-F238E27FC236}">
                <a16:creationId xmlns:a16="http://schemas.microsoft.com/office/drawing/2014/main" id="{90B12E19-F2C3-0B93-D127-1E9489F56800}"/>
              </a:ext>
            </a:extLst>
          </p:cNvPr>
          <p:cNvSpPr/>
          <p:nvPr/>
        </p:nvSpPr>
        <p:spPr>
          <a:xfrm>
            <a:off x="576617" y="4355836"/>
            <a:ext cx="5897799" cy="677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3 buttons are always displayed:</a:t>
            </a:r>
            <a:endParaRPr sz="24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" name="Google Shape;423;p37">
            <a:extLst>
              <a:ext uri="{FF2B5EF4-FFF2-40B4-BE49-F238E27FC236}">
                <a16:creationId xmlns:a16="http://schemas.microsoft.com/office/drawing/2014/main" id="{B57F2994-4589-10CC-12E9-5E61D4B5C289}"/>
              </a:ext>
            </a:extLst>
          </p:cNvPr>
          <p:cNvSpPr/>
          <p:nvPr/>
        </p:nvSpPr>
        <p:spPr>
          <a:xfrm>
            <a:off x="2110317" y="5072950"/>
            <a:ext cx="2920210" cy="1785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Minimize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Maximize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Close</a:t>
            </a:r>
            <a:endParaRPr sz="24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D8887A-8F38-7510-CB92-8168AC5CBA08}"/>
              </a:ext>
            </a:extLst>
          </p:cNvPr>
          <p:cNvSpPr txBox="1"/>
          <p:nvPr/>
        </p:nvSpPr>
        <p:spPr>
          <a:xfrm rot="21059766">
            <a:off x="5602026" y="5537593"/>
            <a:ext cx="832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Try it ! </a:t>
            </a: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79AB2517-1D75-DEEF-31FC-5FECEB0AF7D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606137" y="5897138"/>
            <a:ext cx="850376" cy="30991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297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88;p6" descr="Image result for arduino logo">
            <a:extLst>
              <a:ext uri="{FF2B5EF4-FFF2-40B4-BE49-F238E27FC236}">
                <a16:creationId xmlns:a16="http://schemas.microsoft.com/office/drawing/2014/main" id="{3D9C62AA-2741-FB66-D535-9D8D70430BDC}"/>
              </a:ext>
            </a:extLst>
          </p:cNvPr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292;p6">
            <a:extLst>
              <a:ext uri="{FF2B5EF4-FFF2-40B4-BE49-F238E27FC236}">
                <a16:creationId xmlns:a16="http://schemas.microsoft.com/office/drawing/2014/main" id="{3866DA43-16F2-2432-6E0D-DD006EC3A3EA}"/>
              </a:ext>
            </a:extLst>
          </p:cNvPr>
          <p:cNvSpPr txBox="1"/>
          <p:nvPr/>
        </p:nvSpPr>
        <p:spPr>
          <a:xfrm>
            <a:off x="0" y="0"/>
            <a:ext cx="2110317" cy="36927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en-GB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400" dirty="0"/>
          </a:p>
        </p:txBody>
      </p:sp>
      <p:sp>
        <p:nvSpPr>
          <p:cNvPr id="5" name="Google Shape;330;p8">
            <a:extLst>
              <a:ext uri="{FF2B5EF4-FFF2-40B4-BE49-F238E27FC236}">
                <a16:creationId xmlns:a16="http://schemas.microsoft.com/office/drawing/2014/main" id="{FD653D7B-687E-A727-D244-E7321F1AD592}"/>
              </a:ext>
            </a:extLst>
          </p:cNvPr>
          <p:cNvSpPr txBox="1"/>
          <p:nvPr/>
        </p:nvSpPr>
        <p:spPr>
          <a:xfrm>
            <a:off x="155575" y="1014722"/>
            <a:ext cx="861776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GB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 MIN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8D01E5-5E38-31CA-E87B-ECEA73CD9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007" y="560599"/>
            <a:ext cx="174301" cy="407580"/>
          </a:xfrm>
          <a:prstGeom prst="rect">
            <a:avLst/>
          </a:prstGeom>
        </p:spPr>
      </p:pic>
      <p:pic>
        <p:nvPicPr>
          <p:cNvPr id="8" name="Google Shape;329;p8">
            <a:extLst>
              <a:ext uri="{FF2B5EF4-FFF2-40B4-BE49-F238E27FC236}">
                <a16:creationId xmlns:a16="http://schemas.microsoft.com/office/drawing/2014/main" id="{129F9160-2FD6-7D13-6CEB-DC2BA2DCB560}"/>
              </a:ext>
            </a:extLst>
          </p:cNvPr>
          <p:cNvPicPr preferRelativeResize="0"/>
          <p:nvPr/>
        </p:nvPicPr>
        <p:blipFill rotWithShape="1"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396877" y="577901"/>
            <a:ext cx="359480" cy="37297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379B05-D40C-D4DF-7E6B-547A1927B504}"/>
              </a:ext>
            </a:extLst>
          </p:cNvPr>
          <p:cNvSpPr txBox="1"/>
          <p:nvPr/>
        </p:nvSpPr>
        <p:spPr>
          <a:xfrm>
            <a:off x="1605642" y="2305615"/>
            <a:ext cx="841828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/>
              <a:t>Open</a:t>
            </a:r>
            <a:r>
              <a:rPr lang="en-US" sz="2800" dirty="0"/>
              <a:t> Chrome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/>
              <a:t>Move</a:t>
            </a:r>
            <a:r>
              <a:rPr lang="en-US" sz="2800" dirty="0"/>
              <a:t> and </a:t>
            </a:r>
            <a:r>
              <a:rPr lang="en-US" sz="2800" b="1" dirty="0"/>
              <a:t>resize</a:t>
            </a:r>
            <a:r>
              <a:rPr lang="en-US" sz="2800" dirty="0"/>
              <a:t> Chrome windows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/>
              <a:t>Maximize</a:t>
            </a:r>
            <a:r>
              <a:rPr lang="en-US" sz="2800" dirty="0"/>
              <a:t> Chrome windows</a:t>
            </a:r>
            <a:endParaRPr lang="en-US" sz="2800" b="1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/>
              <a:t>Minimize</a:t>
            </a:r>
            <a:r>
              <a:rPr lang="en-US" sz="2800" dirty="0"/>
              <a:t> Chrome windows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/>
              <a:t>Close</a:t>
            </a:r>
            <a:r>
              <a:rPr lang="en-US" sz="2800" dirty="0"/>
              <a:t> Chrome</a:t>
            </a:r>
          </a:p>
        </p:txBody>
      </p:sp>
      <p:sp>
        <p:nvSpPr>
          <p:cNvPr id="11" name="Google Shape;523;p47">
            <a:extLst>
              <a:ext uri="{FF2B5EF4-FFF2-40B4-BE49-F238E27FC236}">
                <a16:creationId xmlns:a16="http://schemas.microsoft.com/office/drawing/2014/main" id="{713A03D7-CF71-B562-7AE2-047F4CC853DD}"/>
              </a:ext>
            </a:extLst>
          </p:cNvPr>
          <p:cNvSpPr txBox="1"/>
          <p:nvPr/>
        </p:nvSpPr>
        <p:spPr>
          <a:xfrm>
            <a:off x="2999332" y="764389"/>
            <a:ext cx="6681347" cy="773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-GB" sz="3200" b="1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Working with Application</a:t>
            </a:r>
            <a:endParaRPr sz="3200" b="1" dirty="0">
              <a:solidFill>
                <a:srgbClr val="FF993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2" name="Google Shape;526;p47">
            <a:extLst>
              <a:ext uri="{FF2B5EF4-FFF2-40B4-BE49-F238E27FC236}">
                <a16:creationId xmlns:a16="http://schemas.microsoft.com/office/drawing/2014/main" id="{C2C1AC03-9901-118F-5747-AC1B360B992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20771946">
            <a:off x="7360310" y="3253025"/>
            <a:ext cx="3824355" cy="319494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E62880-4907-61BE-AF61-8504A68EEC38}"/>
              </a:ext>
            </a:extLst>
          </p:cNvPr>
          <p:cNvSpPr txBox="1"/>
          <p:nvPr/>
        </p:nvSpPr>
        <p:spPr>
          <a:xfrm rot="21059766">
            <a:off x="8587758" y="1625292"/>
            <a:ext cx="3043714" cy="645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and drag  on </a:t>
            </a:r>
            <a:r>
              <a:rPr lang="en-US" b="1" dirty="0"/>
              <a:t>window header </a:t>
            </a:r>
            <a:r>
              <a:rPr lang="en-US" dirty="0"/>
              <a:t>to </a:t>
            </a:r>
            <a:r>
              <a:rPr lang="en-US" b="1" dirty="0">
                <a:solidFill>
                  <a:srgbClr val="FF0000"/>
                </a:solidFill>
              </a:rPr>
              <a:t>move</a:t>
            </a:r>
          </a:p>
        </p:txBody>
      </p: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C38CA03D-79E3-AC2B-F2B9-09BC448888D5}"/>
              </a:ext>
            </a:extLst>
          </p:cNvPr>
          <p:cNvCxnSpPr>
            <a:cxnSpLocks/>
          </p:cNvCxnSpPr>
          <p:nvPr/>
        </p:nvCxnSpPr>
        <p:spPr>
          <a:xfrm rot="5400000">
            <a:off x="8970801" y="2363290"/>
            <a:ext cx="1021957" cy="906607"/>
          </a:xfrm>
          <a:prstGeom prst="curvedConnector3">
            <a:avLst>
              <a:gd name="adj1" fmla="val 50000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013586E-8026-C27E-0BE5-C0ABAB756D59}"/>
              </a:ext>
            </a:extLst>
          </p:cNvPr>
          <p:cNvSpPr txBox="1"/>
          <p:nvPr/>
        </p:nvSpPr>
        <p:spPr>
          <a:xfrm rot="20768749">
            <a:off x="4717511" y="5281965"/>
            <a:ext cx="21945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and drag </a:t>
            </a:r>
            <a:r>
              <a:rPr lang="en-US" b="1" dirty="0"/>
              <a:t>window edges to </a:t>
            </a:r>
            <a:r>
              <a:rPr lang="en-US" b="1" dirty="0">
                <a:solidFill>
                  <a:srgbClr val="FF0000"/>
                </a:solidFill>
              </a:rPr>
              <a:t>resize</a:t>
            </a:r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8ADAEEF8-AC2F-58C3-82C7-ACEB244ECEC1}"/>
              </a:ext>
            </a:extLst>
          </p:cNvPr>
          <p:cNvCxnSpPr>
            <a:cxnSpLocks/>
          </p:cNvCxnSpPr>
          <p:nvPr/>
        </p:nvCxnSpPr>
        <p:spPr>
          <a:xfrm flipV="1">
            <a:off x="6340005" y="4994212"/>
            <a:ext cx="1277026" cy="876501"/>
          </a:xfrm>
          <a:prstGeom prst="curvedConnector3">
            <a:avLst>
              <a:gd name="adj1" fmla="val 50000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930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4919482" y="425930"/>
            <a:ext cx="29452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err="1"/>
              <a:t>Howemork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5" name="Google Shape;281;p5">
            <a:extLst>
              <a:ext uri="{FF2B5EF4-FFF2-40B4-BE49-F238E27FC236}">
                <a16:creationId xmlns:a16="http://schemas.microsoft.com/office/drawing/2014/main" id="{5248E0A3-CDFC-CDA9-2696-F13935E03813}"/>
              </a:ext>
            </a:extLst>
          </p:cNvPr>
          <p:cNvSpPr txBox="1"/>
          <p:nvPr/>
        </p:nvSpPr>
        <p:spPr>
          <a:xfrm>
            <a:off x="1375910" y="2300705"/>
            <a:ext cx="5197527" cy="9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285750" indent="-2857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ea typeface="Arial"/>
                <a:cs typeface="Arial" panose="020B0604020202020204" pitchFamily="34" charset="0"/>
                <a:sym typeface="Arial"/>
              </a:rPr>
              <a:t>Review the </a:t>
            </a:r>
            <a:r>
              <a:rPr lang="en-US" b="1" dirty="0">
                <a:ea typeface="Arial"/>
                <a:cs typeface="Arial" panose="020B0604020202020204" pitchFamily="34" charset="0"/>
                <a:sym typeface="Arial"/>
              </a:rPr>
              <a:t>slides</a:t>
            </a:r>
            <a:r>
              <a:rPr lang="en-US" dirty="0">
                <a:ea typeface="Arial"/>
                <a:cs typeface="Arial" panose="020B0604020202020204" pitchFamily="34" charset="0"/>
                <a:sym typeface="Arial"/>
              </a:rPr>
              <a:t> send by the teacher</a:t>
            </a:r>
          </a:p>
          <a:p>
            <a:pPr marL="285750" indent="-2857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  <a:sym typeface="Arial"/>
              </a:rPr>
              <a:t>Review your </a:t>
            </a:r>
            <a:r>
              <a:rPr lang="en-US" b="1" dirty="0">
                <a:cs typeface="Arial" panose="020B0604020202020204" pitchFamily="34" charset="0"/>
                <a:sym typeface="Arial"/>
              </a:rPr>
              <a:t>draft notes</a:t>
            </a:r>
          </a:p>
          <a:p>
            <a:pPr marL="285750" indent="-2857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  <a:sym typeface="Arial"/>
              </a:rPr>
              <a:t>Write </a:t>
            </a:r>
            <a:r>
              <a:rPr lang="en-US" b="1" dirty="0">
                <a:cs typeface="Arial" panose="020B0604020202020204" pitchFamily="34" charset="0"/>
                <a:sym typeface="Arial"/>
              </a:rPr>
              <a:t>clean notes </a:t>
            </a:r>
            <a:r>
              <a:rPr lang="en-US" dirty="0">
                <a:cs typeface="Arial" panose="020B0604020202020204" pitchFamily="34" charset="0"/>
                <a:sym typeface="Arial"/>
              </a:rPr>
              <a:t>on your </a:t>
            </a:r>
            <a:r>
              <a:rPr lang="en-US" b="1" dirty="0">
                <a:cs typeface="Arial" panose="020B0604020202020204" pitchFamily="34" charset="0"/>
                <a:sym typeface="Arial"/>
              </a:rPr>
              <a:t>BCU workbook</a:t>
            </a:r>
            <a:endParaRPr lang="en-US" dirty="0">
              <a:cs typeface="Arial" panose="020B0604020202020204" pitchFamily="34" charset="0"/>
            </a:endParaRPr>
          </a:p>
        </p:txBody>
      </p:sp>
      <p:pic>
        <p:nvPicPr>
          <p:cNvPr id="6" name="Picture 27">
            <a:extLst>
              <a:ext uri="{FF2B5EF4-FFF2-40B4-BE49-F238E27FC236}">
                <a16:creationId xmlns:a16="http://schemas.microsoft.com/office/drawing/2014/main" id="{60767898-16DD-578B-16B2-F625102B7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82" y="595367"/>
            <a:ext cx="571500" cy="61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2">
            <a:extLst>
              <a:ext uri="{FF2B5EF4-FFF2-40B4-BE49-F238E27FC236}">
                <a16:creationId xmlns:a16="http://schemas.microsoft.com/office/drawing/2014/main" id="{0211CE49-DFFA-53A8-AAFD-17B975146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522" y="595367"/>
            <a:ext cx="306388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27FC09-EC58-E193-BE8B-85BD4C29A2C0}"/>
              </a:ext>
            </a:extLst>
          </p:cNvPr>
          <p:cNvSpPr txBox="1"/>
          <p:nvPr/>
        </p:nvSpPr>
        <p:spPr>
          <a:xfrm>
            <a:off x="-25400" y="0"/>
            <a:ext cx="2274888" cy="369888"/>
          </a:xfrm>
          <a:prstGeom prst="rect">
            <a:avLst/>
          </a:prstGeom>
          <a:solidFill>
            <a:srgbClr val="BE2314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HOMEWORK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1CDD9D-BDBE-DCBD-F9C3-A41CEFF4C4B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11551" y="3707287"/>
            <a:ext cx="1310918" cy="1426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1F00EE0-3C1C-4CC6-4B51-3CE7001F00E6}"/>
              </a:ext>
            </a:extLst>
          </p:cNvPr>
          <p:cNvSpPr txBox="1"/>
          <p:nvPr/>
        </p:nvSpPr>
        <p:spPr>
          <a:xfrm>
            <a:off x="1501006" y="5134087"/>
            <a:ext cx="1479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DRAFT NOTES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EA06564-9432-B370-867B-EB84546F4215}"/>
              </a:ext>
            </a:extLst>
          </p:cNvPr>
          <p:cNvSpPr/>
          <p:nvPr/>
        </p:nvSpPr>
        <p:spPr>
          <a:xfrm>
            <a:off x="3056556" y="4324826"/>
            <a:ext cx="918118" cy="461666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9309691-F2BF-5016-1555-6176B15E2E8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52370" y="3671950"/>
            <a:ext cx="1310918" cy="14268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04AD76E-D3F1-1E2E-0E87-B578284E9D13}"/>
              </a:ext>
            </a:extLst>
          </p:cNvPr>
          <p:cNvSpPr txBox="1"/>
          <p:nvPr/>
        </p:nvSpPr>
        <p:spPr>
          <a:xfrm>
            <a:off x="4068031" y="5134087"/>
            <a:ext cx="1702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BCU NOTEBOOK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28A3635-1292-81C9-03C6-C9606FA0A15D}"/>
              </a:ext>
            </a:extLst>
          </p:cNvPr>
          <p:cNvCxnSpPr>
            <a:cxnSpLocks/>
          </p:cNvCxnSpPr>
          <p:nvPr/>
        </p:nvCxnSpPr>
        <p:spPr>
          <a:xfrm>
            <a:off x="6593879" y="2172734"/>
            <a:ext cx="0" cy="3762844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281;p5">
            <a:extLst>
              <a:ext uri="{FF2B5EF4-FFF2-40B4-BE49-F238E27FC236}">
                <a16:creationId xmlns:a16="http://schemas.microsoft.com/office/drawing/2014/main" id="{114C17D7-0524-484F-DBCD-9F611E9C4CBC}"/>
              </a:ext>
            </a:extLst>
          </p:cNvPr>
          <p:cNvSpPr txBox="1"/>
          <p:nvPr/>
        </p:nvSpPr>
        <p:spPr>
          <a:xfrm>
            <a:off x="6957410" y="2300705"/>
            <a:ext cx="3658502" cy="677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285750" indent="-2857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b="1" dirty="0">
                <a:ea typeface="Arial"/>
                <a:cs typeface="Arial" panose="020B0604020202020204" pitchFamily="34" charset="0"/>
                <a:sym typeface="Arial"/>
              </a:rPr>
              <a:t>Read</a:t>
            </a:r>
            <a:r>
              <a:rPr lang="en-US" dirty="0">
                <a:ea typeface="Arial"/>
                <a:cs typeface="Arial" panose="020B0604020202020204" pitchFamily="34" charset="0"/>
                <a:sym typeface="Arial"/>
              </a:rPr>
              <a:t> the handout</a:t>
            </a:r>
          </a:p>
          <a:p>
            <a:pPr marL="285750" indent="-2857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b="1" dirty="0">
                <a:cs typeface="Arial" panose="020B0604020202020204" pitchFamily="34" charset="0"/>
                <a:sym typeface="Arial"/>
              </a:rPr>
              <a:t>Answer</a:t>
            </a:r>
            <a:r>
              <a:rPr lang="en-US" dirty="0">
                <a:cs typeface="Arial" panose="020B0604020202020204" pitchFamily="34" charset="0"/>
                <a:sym typeface="Arial"/>
              </a:rPr>
              <a:t> the questions</a:t>
            </a:r>
            <a:endParaRPr lang="en-US" dirty="0"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BFC384-8A59-CEC9-ED7C-D26509627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747782">
            <a:off x="7589833" y="3415688"/>
            <a:ext cx="3476877" cy="200999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57948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B54ADF-7F87-B505-8E0A-AE7B844FBC9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 rot="20788574">
            <a:off x="3184175" y="3933530"/>
            <a:ext cx="1758357" cy="19137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8D1FE2-231A-96A2-BA27-06B1BB346B80}"/>
              </a:ext>
            </a:extLst>
          </p:cNvPr>
          <p:cNvSpPr txBox="1"/>
          <p:nvPr/>
        </p:nvSpPr>
        <p:spPr>
          <a:xfrm>
            <a:off x="2673431" y="6083753"/>
            <a:ext cx="2862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QUICK NOTES</a:t>
            </a:r>
          </a:p>
          <a:p>
            <a:pPr algn="ctr"/>
            <a:r>
              <a:rPr lang="en-US" dirty="0"/>
              <a:t>ON YOUR DRAFT NOTEBOOK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96A196-5754-8827-135D-27E06029BB8C}"/>
              </a:ext>
            </a:extLst>
          </p:cNvPr>
          <p:cNvCxnSpPr>
            <a:cxnSpLocks/>
          </p:cNvCxnSpPr>
          <p:nvPr/>
        </p:nvCxnSpPr>
        <p:spPr>
          <a:xfrm>
            <a:off x="6341434" y="2841923"/>
            <a:ext cx="0" cy="376393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006DB1B-EFE5-A917-7395-FE7575C24284}"/>
              </a:ext>
            </a:extLst>
          </p:cNvPr>
          <p:cNvSpPr txBox="1"/>
          <p:nvPr/>
        </p:nvSpPr>
        <p:spPr>
          <a:xfrm>
            <a:off x="4219674" y="560731"/>
            <a:ext cx="44889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NOTE TAKING</a:t>
            </a:r>
            <a:endParaRPr lang="en-US" sz="4800" dirty="0">
              <a:solidFill>
                <a:srgbClr val="FF993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A6D486D-022C-A013-61FB-82D87731A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31" y="456617"/>
            <a:ext cx="1229246" cy="11081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6E7903-F472-2754-D0DA-A542F5252F28}"/>
              </a:ext>
            </a:extLst>
          </p:cNvPr>
          <p:cNvSpPr txBox="1"/>
          <p:nvPr/>
        </p:nvSpPr>
        <p:spPr>
          <a:xfrm>
            <a:off x="2743742" y="2841923"/>
            <a:ext cx="2997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DURING THE CLASS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C0AB283-5010-0A65-149F-E62196047F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8595" y="3859624"/>
            <a:ext cx="977200" cy="9568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E23601-F05D-EDAF-03ED-57229F86C61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 rot="21149265">
            <a:off x="7133935" y="3859623"/>
            <a:ext cx="1758357" cy="19137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92B35E7-7F7B-16A3-5408-A351B61ACBB7}"/>
              </a:ext>
            </a:extLst>
          </p:cNvPr>
          <p:cNvSpPr txBox="1"/>
          <p:nvPr/>
        </p:nvSpPr>
        <p:spPr>
          <a:xfrm>
            <a:off x="6909627" y="6083753"/>
            <a:ext cx="2639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CLEAN NOTES</a:t>
            </a:r>
          </a:p>
          <a:p>
            <a:pPr algn="ctr"/>
            <a:r>
              <a:rPr lang="en-US" dirty="0"/>
              <a:t>ON YOUR BCU NOTEBOOK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4F3278-4AD9-6CDC-E81C-E6ADB17ED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3946" y="352110"/>
            <a:ext cx="1229246" cy="110812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64082B7-2DEF-1587-6421-89FBDAC4ACD9}"/>
              </a:ext>
            </a:extLst>
          </p:cNvPr>
          <p:cNvSpPr txBox="1"/>
          <p:nvPr/>
        </p:nvSpPr>
        <p:spPr>
          <a:xfrm>
            <a:off x="6941189" y="2783666"/>
            <a:ext cx="27206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AFTER THE CLASS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42AA9C56-9F85-7A67-E69B-4D0C4146FA7D}"/>
              </a:ext>
            </a:extLst>
          </p:cNvPr>
          <p:cNvSpPr/>
          <p:nvPr/>
        </p:nvSpPr>
        <p:spPr>
          <a:xfrm>
            <a:off x="5882375" y="4706611"/>
            <a:ext cx="918118" cy="461666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38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" descr="Image result for arduino logo"/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5"/>
          <p:cNvSpPr txBox="1"/>
          <p:nvPr/>
        </p:nvSpPr>
        <p:spPr>
          <a:xfrm>
            <a:off x="3618637" y="610839"/>
            <a:ext cx="530609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spAutoFit/>
          </a:bodyPr>
          <a:lstStyle/>
          <a:p>
            <a:r>
              <a:rPr lang="en-GB" sz="4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OBJECTIVES FOR TODAY</a:t>
            </a:r>
            <a:endParaRPr sz="4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9" name="Google Shape;27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73879" y="516788"/>
            <a:ext cx="801896" cy="801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82620" y="516788"/>
            <a:ext cx="801896" cy="80189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81;p5">
            <a:extLst>
              <a:ext uri="{FF2B5EF4-FFF2-40B4-BE49-F238E27FC236}">
                <a16:creationId xmlns:a16="http://schemas.microsoft.com/office/drawing/2014/main" id="{E72FBEC3-1ACE-3064-EBB0-AF72685D324C}"/>
              </a:ext>
            </a:extLst>
          </p:cNvPr>
          <p:cNvSpPr txBox="1"/>
          <p:nvPr/>
        </p:nvSpPr>
        <p:spPr>
          <a:xfrm>
            <a:off x="1256600" y="2049926"/>
            <a:ext cx="9678800" cy="375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571500" indent="-571500">
              <a:buClr>
                <a:srgbClr val="000000"/>
              </a:buClr>
              <a:buSzPts val="2400"/>
              <a:buFont typeface="Wingdings" panose="05000000000000000000" pitchFamily="2" charset="2"/>
              <a:buChar char="ü"/>
            </a:pPr>
            <a:r>
              <a:rPr lang="en-US" sz="3200" dirty="0">
                <a:ea typeface="Arial"/>
                <a:cs typeface="Arial" panose="020B0604020202020204" pitchFamily="34" charset="0"/>
                <a:sym typeface="Arial"/>
              </a:rPr>
              <a:t>What is an </a:t>
            </a:r>
            <a:r>
              <a:rPr lang="en-US" sz="3200" b="1" dirty="0">
                <a:ea typeface="Arial"/>
                <a:cs typeface="Arial" panose="020B0604020202020204" pitchFamily="34" charset="0"/>
                <a:sym typeface="Arial"/>
              </a:rPr>
              <a:t>Operating System </a:t>
            </a:r>
            <a:r>
              <a:rPr lang="en-US" sz="3200" dirty="0">
                <a:ea typeface="Arial"/>
                <a:cs typeface="Arial" panose="020B0604020202020204" pitchFamily="34" charset="0"/>
                <a:sym typeface="Arial"/>
              </a:rPr>
              <a:t>?</a:t>
            </a:r>
          </a:p>
          <a:p>
            <a:pPr marL="571500" indent="-571500">
              <a:buClr>
                <a:srgbClr val="000000"/>
              </a:buClr>
              <a:buSzPts val="2400"/>
              <a:buFont typeface="Wingdings" panose="05000000000000000000" pitchFamily="2" charset="2"/>
              <a:buChar char="ü"/>
            </a:pPr>
            <a:endParaRPr lang="en-US" sz="3200" dirty="0">
              <a:ea typeface="Arial"/>
              <a:cs typeface="Arial" panose="020B0604020202020204" pitchFamily="34" charset="0"/>
              <a:sym typeface="Arial"/>
            </a:endParaRPr>
          </a:p>
          <a:p>
            <a:pPr marL="571500" indent="-571500">
              <a:buClr>
                <a:srgbClr val="000000"/>
              </a:buClr>
              <a:buSzPts val="2400"/>
              <a:buFont typeface="Wingdings" panose="05000000000000000000" pitchFamily="2" charset="2"/>
              <a:buChar char="ü"/>
            </a:pPr>
            <a:r>
              <a:rPr lang="en-US" sz="3200" dirty="0">
                <a:ea typeface="Arial"/>
                <a:cs typeface="Arial" panose="020B0604020202020204" pitchFamily="34" charset="0"/>
                <a:sym typeface="Arial"/>
              </a:rPr>
              <a:t>Use </a:t>
            </a:r>
            <a:r>
              <a:rPr lang="en-US" sz="3200" b="1" dirty="0">
                <a:ea typeface="Arial"/>
                <a:cs typeface="Arial" panose="020B0604020202020204" pitchFamily="34" charset="0"/>
                <a:sym typeface="Arial"/>
              </a:rPr>
              <a:t>Windows basic features </a:t>
            </a:r>
            <a:r>
              <a:rPr lang="en-US" sz="3200" dirty="0">
                <a:ea typeface="Arial"/>
                <a:cs typeface="Arial" panose="020B0604020202020204" pitchFamily="34" charset="0"/>
                <a:sym typeface="Arial"/>
              </a:rPr>
              <a:t>:</a:t>
            </a:r>
          </a:p>
          <a:p>
            <a:pPr marL="1885950" lvl="3" indent="-5143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800" dirty="0">
                <a:cs typeface="Arial" panose="020B0604020202020204" pitchFamily="34" charset="0"/>
                <a:sym typeface="Arial"/>
              </a:rPr>
              <a:t>Desktop</a:t>
            </a:r>
          </a:p>
          <a:p>
            <a:pPr marL="1885950" lvl="3" indent="-5143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800" dirty="0">
                <a:cs typeface="Arial" panose="020B0604020202020204" pitchFamily="34" charset="0"/>
                <a:sym typeface="Arial"/>
              </a:rPr>
              <a:t>Start menu</a:t>
            </a:r>
          </a:p>
          <a:p>
            <a:pPr marL="1885950" lvl="3" indent="-5143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800" dirty="0">
                <a:cs typeface="Arial" panose="020B0604020202020204" pitchFamily="34" charset="0"/>
                <a:sym typeface="Arial"/>
              </a:rPr>
              <a:t>Task bar</a:t>
            </a:r>
          </a:p>
          <a:p>
            <a:pPr marL="1885950" lvl="3" indent="-5143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800" dirty="0">
                <a:cs typeface="Arial" panose="020B0604020202020204" pitchFamily="34" charset="0"/>
                <a:sym typeface="Arial"/>
              </a:rPr>
              <a:t>Find, start  an app</a:t>
            </a:r>
          </a:p>
          <a:p>
            <a:pPr marL="1885950" lvl="3" indent="-5143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800" dirty="0">
                <a:cs typeface="Arial" panose="020B0604020202020204" pitchFamily="34" charset="0"/>
                <a:sym typeface="Arial"/>
              </a:rPr>
              <a:t>Move, minimize, maximize, close a window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8E206B-0651-D518-9013-69F57DD971A1}"/>
              </a:ext>
            </a:extLst>
          </p:cNvPr>
          <p:cNvSpPr txBox="1"/>
          <p:nvPr/>
        </p:nvSpPr>
        <p:spPr>
          <a:xfrm>
            <a:off x="2102260" y="6125289"/>
            <a:ext cx="87299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https://edu.gcfglobal.org/en/computerbasics/understanding-operating-systems/1/</a:t>
            </a:r>
            <a:endParaRPr lang="en-US" dirty="0"/>
          </a:p>
        </p:txBody>
      </p:sp>
      <p:sp>
        <p:nvSpPr>
          <p:cNvPr id="4" name="Google Shape;288;p6" descr="Image result for arduino logo">
            <a:extLst>
              <a:ext uri="{FF2B5EF4-FFF2-40B4-BE49-F238E27FC236}">
                <a16:creationId xmlns:a16="http://schemas.microsoft.com/office/drawing/2014/main" id="{78A5E907-2BF9-A41F-5981-C08176C575D7}"/>
              </a:ext>
            </a:extLst>
          </p:cNvPr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92;p6">
            <a:extLst>
              <a:ext uri="{FF2B5EF4-FFF2-40B4-BE49-F238E27FC236}">
                <a16:creationId xmlns:a16="http://schemas.microsoft.com/office/drawing/2014/main" id="{8E0BE637-667B-3860-04AD-2969F98EED28}"/>
              </a:ext>
            </a:extLst>
          </p:cNvPr>
          <p:cNvSpPr txBox="1"/>
          <p:nvPr/>
        </p:nvSpPr>
        <p:spPr>
          <a:xfrm>
            <a:off x="0" y="0"/>
            <a:ext cx="2110317" cy="36927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en-GB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WATCH</a:t>
            </a:r>
            <a:endParaRPr sz="1400" dirty="0"/>
          </a:p>
        </p:txBody>
      </p:sp>
      <p:pic>
        <p:nvPicPr>
          <p:cNvPr id="6" name="Google Shape;329;p8">
            <a:extLst>
              <a:ext uri="{FF2B5EF4-FFF2-40B4-BE49-F238E27FC236}">
                <a16:creationId xmlns:a16="http://schemas.microsoft.com/office/drawing/2014/main" id="{768F180C-8BDC-EBA8-0674-96C0D65E8C2A}"/>
              </a:ext>
            </a:extLst>
          </p:cNvPr>
          <p:cNvPicPr preferRelativeResize="0"/>
          <p:nvPr/>
        </p:nvPicPr>
        <p:blipFill rotWithShape="1"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396877" y="577901"/>
            <a:ext cx="359480" cy="37297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330;p8">
            <a:extLst>
              <a:ext uri="{FF2B5EF4-FFF2-40B4-BE49-F238E27FC236}">
                <a16:creationId xmlns:a16="http://schemas.microsoft.com/office/drawing/2014/main" id="{2F4888E4-0D5B-36C0-1445-702D9EC6B444}"/>
              </a:ext>
            </a:extLst>
          </p:cNvPr>
          <p:cNvSpPr txBox="1"/>
          <p:nvPr/>
        </p:nvSpPr>
        <p:spPr>
          <a:xfrm>
            <a:off x="155575" y="1014722"/>
            <a:ext cx="861776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GB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 MIN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Google Shape;331;p8">
            <a:extLst>
              <a:ext uri="{FF2B5EF4-FFF2-40B4-BE49-F238E27FC236}">
                <a16:creationId xmlns:a16="http://schemas.microsoft.com/office/drawing/2014/main" id="{9A194C75-1669-E4CD-ACBB-ED329FB6F00A}"/>
              </a:ext>
            </a:extLst>
          </p:cNvPr>
          <p:cNvPicPr preferRelativeResize="0"/>
          <p:nvPr/>
        </p:nvPicPr>
        <p:blipFill rotWithShape="1">
          <a:blip r:embed="rId5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1182305" y="504334"/>
            <a:ext cx="469901" cy="510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hlinkClick r:id="rId3"/>
            <a:extLst>
              <a:ext uri="{FF2B5EF4-FFF2-40B4-BE49-F238E27FC236}">
                <a16:creationId xmlns:a16="http://schemas.microsoft.com/office/drawing/2014/main" id="{11DCB6F5-D0FD-4BFA-165D-90274CE98F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590870">
            <a:off x="7769670" y="3541117"/>
            <a:ext cx="3835549" cy="21239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6EEB7E-27EE-FB98-52CF-790886B29AD9}"/>
              </a:ext>
            </a:extLst>
          </p:cNvPr>
          <p:cNvSpPr txBox="1"/>
          <p:nvPr/>
        </p:nvSpPr>
        <p:spPr>
          <a:xfrm>
            <a:off x="2557274" y="1683925"/>
            <a:ext cx="35387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What this video 2 times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Take notes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Answer to the question </a:t>
            </a:r>
            <a:endParaRPr lang="en-US" sz="24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13A03A-87CD-04E0-46C1-0CCCAEB56D66}"/>
              </a:ext>
            </a:extLst>
          </p:cNvPr>
          <p:cNvSpPr txBox="1"/>
          <p:nvPr/>
        </p:nvSpPr>
        <p:spPr>
          <a:xfrm>
            <a:off x="3210579" y="3146812"/>
            <a:ext cx="6513322" cy="58477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</a:rPr>
              <a:t>What is an Operating System?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77CAE7-DBD4-DA4C-1990-68C33961EF3C}"/>
              </a:ext>
            </a:extLst>
          </p:cNvPr>
          <p:cNvSpPr txBox="1"/>
          <p:nvPr/>
        </p:nvSpPr>
        <p:spPr>
          <a:xfrm>
            <a:off x="2598233" y="691556"/>
            <a:ext cx="7738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What is an </a:t>
            </a:r>
            <a:r>
              <a:rPr lang="en-US" sz="3600" b="1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operating system</a:t>
            </a:r>
            <a:r>
              <a:rPr lang="en-US" sz="3600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 ?</a:t>
            </a:r>
            <a:endParaRPr lang="en-US" sz="3600" dirty="0">
              <a:solidFill>
                <a:srgbClr val="FF993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059623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89;p5">
            <a:extLst>
              <a:ext uri="{FF2B5EF4-FFF2-40B4-BE49-F238E27FC236}">
                <a16:creationId xmlns:a16="http://schemas.microsoft.com/office/drawing/2014/main" id="{74953B39-9E04-9CA4-C7FD-285E59C7C3CA}"/>
              </a:ext>
            </a:extLst>
          </p:cNvPr>
          <p:cNvSpPr/>
          <p:nvPr/>
        </p:nvSpPr>
        <p:spPr>
          <a:xfrm>
            <a:off x="1601870" y="1635944"/>
            <a:ext cx="8988259" cy="1107813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133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An operating system is a program that allows you to </a:t>
            </a:r>
            <a:r>
              <a:rPr lang="en-GB" sz="2133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interact with your  computer</a:t>
            </a:r>
            <a:r>
              <a:rPr lang="en-GB" sz="2133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2DFE2D-D086-D831-D089-A67B2621FF43}"/>
              </a:ext>
            </a:extLst>
          </p:cNvPr>
          <p:cNvSpPr txBox="1"/>
          <p:nvPr/>
        </p:nvSpPr>
        <p:spPr>
          <a:xfrm>
            <a:off x="2598233" y="691556"/>
            <a:ext cx="7738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What is an </a:t>
            </a:r>
            <a:r>
              <a:rPr lang="en-US" sz="3600" b="1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operating system</a:t>
            </a:r>
            <a:r>
              <a:rPr lang="en-US" sz="3600" dirty="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 ?</a:t>
            </a:r>
            <a:endParaRPr lang="en-US" sz="3600" dirty="0">
              <a:solidFill>
                <a:srgbClr val="FF993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" name="Google Shape;288;p6" descr="Image result for arduino logo">
            <a:extLst>
              <a:ext uri="{FF2B5EF4-FFF2-40B4-BE49-F238E27FC236}">
                <a16:creationId xmlns:a16="http://schemas.microsoft.com/office/drawing/2014/main" id="{B8BC9B3F-350A-2939-B288-901FEA76C65B}"/>
              </a:ext>
            </a:extLst>
          </p:cNvPr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92;p6">
            <a:extLst>
              <a:ext uri="{FF2B5EF4-FFF2-40B4-BE49-F238E27FC236}">
                <a16:creationId xmlns:a16="http://schemas.microsoft.com/office/drawing/2014/main" id="{0F3CF98D-CA6E-4F2C-CAA4-C94B7B1E220E}"/>
              </a:ext>
            </a:extLst>
          </p:cNvPr>
          <p:cNvSpPr txBox="1"/>
          <p:nvPr/>
        </p:nvSpPr>
        <p:spPr>
          <a:xfrm>
            <a:off x="0" y="0"/>
            <a:ext cx="2110317" cy="369277"/>
          </a:xfrm>
          <a:prstGeom prst="rect">
            <a:avLst/>
          </a:prstGeom>
          <a:solidFill>
            <a:srgbClr val="70AD47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en-GB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EXPLAIN</a:t>
            </a:r>
            <a:endParaRPr sz="1400" dirty="0"/>
          </a:p>
        </p:txBody>
      </p:sp>
      <p:sp>
        <p:nvSpPr>
          <p:cNvPr id="29" name="Google Shape;330;p8">
            <a:extLst>
              <a:ext uri="{FF2B5EF4-FFF2-40B4-BE49-F238E27FC236}">
                <a16:creationId xmlns:a16="http://schemas.microsoft.com/office/drawing/2014/main" id="{85D59F66-4B01-EAC6-CC3E-0152EBB26E7D}"/>
              </a:ext>
            </a:extLst>
          </p:cNvPr>
          <p:cNvSpPr txBox="1"/>
          <p:nvPr/>
        </p:nvSpPr>
        <p:spPr>
          <a:xfrm>
            <a:off x="155575" y="1014722"/>
            <a:ext cx="861776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GB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05 MIN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8" name="Picture 4" descr="Free Printer icon | Printer icons PNG, ICO or ICNS">
            <a:extLst>
              <a:ext uri="{FF2B5EF4-FFF2-40B4-BE49-F238E27FC236}">
                <a16:creationId xmlns:a16="http://schemas.microsoft.com/office/drawing/2014/main" id="{EC683B27-4CF8-6D2F-BF88-27C31D925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7231" y="3041814"/>
            <a:ext cx="1506827" cy="1506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eyboard Icon PNG Images, Vectors Free Download - Pngtree">
            <a:extLst>
              <a:ext uri="{FF2B5EF4-FFF2-40B4-BE49-F238E27FC236}">
                <a16:creationId xmlns:a16="http://schemas.microsoft.com/office/drawing/2014/main" id="{5C4BD8D5-0420-D120-FB67-5B2423EA2F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1845" y="4856418"/>
            <a:ext cx="971550" cy="97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1024">
            <a:extLst>
              <a:ext uri="{FF2B5EF4-FFF2-40B4-BE49-F238E27FC236}">
                <a16:creationId xmlns:a16="http://schemas.microsoft.com/office/drawing/2014/main" id="{18A3FE80-2F4D-BA28-098C-07CC206899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5426" y="6027993"/>
            <a:ext cx="428625" cy="400050"/>
          </a:xfrm>
          <a:prstGeom prst="rect">
            <a:avLst/>
          </a:prstGeom>
        </p:spPr>
      </p:pic>
      <p:pic>
        <p:nvPicPr>
          <p:cNvPr id="1029" name="Picture 1028">
            <a:extLst>
              <a:ext uri="{FF2B5EF4-FFF2-40B4-BE49-F238E27FC236}">
                <a16:creationId xmlns:a16="http://schemas.microsoft.com/office/drawing/2014/main" id="{29C7FE2B-AC7A-22E6-5772-1440781FD2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2620" y="5827968"/>
            <a:ext cx="400050" cy="400050"/>
          </a:xfrm>
          <a:prstGeom prst="rect">
            <a:avLst/>
          </a:prstGeom>
        </p:spPr>
      </p:pic>
      <p:pic>
        <p:nvPicPr>
          <p:cNvPr id="1032" name="Picture 1031">
            <a:extLst>
              <a:ext uri="{FF2B5EF4-FFF2-40B4-BE49-F238E27FC236}">
                <a16:creationId xmlns:a16="http://schemas.microsoft.com/office/drawing/2014/main" id="{5DA802AE-F9C2-3B8B-FC5B-52CF917E1C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4454" y="6161971"/>
            <a:ext cx="428625" cy="409575"/>
          </a:xfrm>
          <a:prstGeom prst="rect">
            <a:avLst/>
          </a:prstGeom>
        </p:spPr>
      </p:pic>
      <p:pic>
        <p:nvPicPr>
          <p:cNvPr id="1034" name="Picture 1033">
            <a:extLst>
              <a:ext uri="{FF2B5EF4-FFF2-40B4-BE49-F238E27FC236}">
                <a16:creationId xmlns:a16="http://schemas.microsoft.com/office/drawing/2014/main" id="{57E23D3F-3FAA-916C-F2A3-B04403A7D5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3439" y="4212464"/>
            <a:ext cx="707297" cy="1107814"/>
          </a:xfrm>
          <a:prstGeom prst="rect">
            <a:avLst/>
          </a:prstGeom>
        </p:spPr>
      </p:pic>
      <p:pic>
        <p:nvPicPr>
          <p:cNvPr id="1037" name="Picture 12" descr="Screen icon PNG and SVG Vector Free Download">
            <a:extLst>
              <a:ext uri="{FF2B5EF4-FFF2-40B4-BE49-F238E27FC236}">
                <a16:creationId xmlns:a16="http://schemas.microsoft.com/office/drawing/2014/main" id="{54D603DA-D647-724E-2F20-EC9EBEBDB3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188" y="3357913"/>
            <a:ext cx="883206" cy="621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9" name="Oval 1038">
            <a:extLst>
              <a:ext uri="{FF2B5EF4-FFF2-40B4-BE49-F238E27FC236}">
                <a16:creationId xmlns:a16="http://schemas.microsoft.com/office/drawing/2014/main" id="{B99BA6D5-C3C8-2B84-FFD5-C379B2101740}"/>
              </a:ext>
            </a:extLst>
          </p:cNvPr>
          <p:cNvSpPr/>
          <p:nvPr/>
        </p:nvSpPr>
        <p:spPr>
          <a:xfrm>
            <a:off x="5481438" y="4093242"/>
            <a:ext cx="1389906" cy="1389906"/>
          </a:xfrm>
          <a:prstGeom prst="ellipse">
            <a:avLst/>
          </a:prstGeo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8" name="TextBox 1037">
            <a:extLst>
              <a:ext uri="{FF2B5EF4-FFF2-40B4-BE49-F238E27FC236}">
                <a16:creationId xmlns:a16="http://schemas.microsoft.com/office/drawing/2014/main" id="{BEC434AC-D41A-BF9F-A53A-ACD5D6CE2DE6}"/>
              </a:ext>
            </a:extLst>
          </p:cNvPr>
          <p:cNvSpPr txBox="1"/>
          <p:nvPr/>
        </p:nvSpPr>
        <p:spPr>
          <a:xfrm>
            <a:off x="5608767" y="4234197"/>
            <a:ext cx="11352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OS</a:t>
            </a: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AA98FC6C-FD01-8201-AB6A-3317CA6951C3}"/>
              </a:ext>
            </a:extLst>
          </p:cNvPr>
          <p:cNvSpPr txBox="1"/>
          <p:nvPr/>
        </p:nvSpPr>
        <p:spPr>
          <a:xfrm>
            <a:off x="7973948" y="5249663"/>
            <a:ext cx="688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Mouse</a:t>
            </a: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FEB57D20-A946-BD79-5E8E-D3910A3A30D6}"/>
              </a:ext>
            </a:extLst>
          </p:cNvPr>
          <p:cNvSpPr txBox="1"/>
          <p:nvPr/>
        </p:nvSpPr>
        <p:spPr>
          <a:xfrm>
            <a:off x="5786231" y="6571546"/>
            <a:ext cx="1082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Applications</a:t>
            </a: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87ACDFB9-604F-4617-A90E-4BFE2EBC85BA}"/>
              </a:ext>
            </a:extLst>
          </p:cNvPr>
          <p:cNvSpPr txBox="1"/>
          <p:nvPr/>
        </p:nvSpPr>
        <p:spPr>
          <a:xfrm>
            <a:off x="3845417" y="5813155"/>
            <a:ext cx="8751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Keyboard</a:t>
            </a: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5C755F59-B3D2-9A6C-B02B-1AB674CC1A54}"/>
              </a:ext>
            </a:extLst>
          </p:cNvPr>
          <p:cNvSpPr txBox="1"/>
          <p:nvPr/>
        </p:nvSpPr>
        <p:spPr>
          <a:xfrm>
            <a:off x="4252279" y="4206029"/>
            <a:ext cx="686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Printer</a:t>
            </a: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B03523E6-1F20-C42A-79FA-605B495EBD60}"/>
              </a:ext>
            </a:extLst>
          </p:cNvPr>
          <p:cNvSpPr txBox="1"/>
          <p:nvPr/>
        </p:nvSpPr>
        <p:spPr>
          <a:xfrm>
            <a:off x="7084636" y="4052140"/>
            <a:ext cx="6760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Screen</a:t>
            </a:r>
          </a:p>
        </p:txBody>
      </p:sp>
      <p:cxnSp>
        <p:nvCxnSpPr>
          <p:cNvPr id="1046" name="Connector: Elbow 1045">
            <a:extLst>
              <a:ext uri="{FF2B5EF4-FFF2-40B4-BE49-F238E27FC236}">
                <a16:creationId xmlns:a16="http://schemas.microsoft.com/office/drawing/2014/main" id="{DEC2CAB2-E7D8-7400-6BE0-054E5EE5232D}"/>
              </a:ext>
            </a:extLst>
          </p:cNvPr>
          <p:cNvCxnSpPr>
            <a:cxnSpLocks/>
            <a:endCxn id="1044" idx="2"/>
          </p:cNvCxnSpPr>
          <p:nvPr/>
        </p:nvCxnSpPr>
        <p:spPr>
          <a:xfrm flipV="1">
            <a:off x="6910054" y="4359917"/>
            <a:ext cx="512592" cy="428278"/>
          </a:xfrm>
          <a:prstGeom prst="bentConnector2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Connector: Elbow 1047">
            <a:extLst>
              <a:ext uri="{FF2B5EF4-FFF2-40B4-BE49-F238E27FC236}">
                <a16:creationId xmlns:a16="http://schemas.microsoft.com/office/drawing/2014/main" id="{CD0965EE-1E3C-131E-C4E2-8301A2A1107B}"/>
              </a:ext>
            </a:extLst>
          </p:cNvPr>
          <p:cNvCxnSpPr>
            <a:cxnSpLocks/>
          </p:cNvCxnSpPr>
          <p:nvPr/>
        </p:nvCxnSpPr>
        <p:spPr>
          <a:xfrm flipV="1">
            <a:off x="6782724" y="5040320"/>
            <a:ext cx="1108033" cy="209343"/>
          </a:xfrm>
          <a:prstGeom prst="bentConnector3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Connector: Elbow 1049">
            <a:extLst>
              <a:ext uri="{FF2B5EF4-FFF2-40B4-BE49-F238E27FC236}">
                <a16:creationId xmlns:a16="http://schemas.microsoft.com/office/drawing/2014/main" id="{20484ACA-9801-09CE-2FC4-30E53AD3126D}"/>
              </a:ext>
            </a:extLst>
          </p:cNvPr>
          <p:cNvCxnSpPr>
            <a:cxnSpLocks/>
          </p:cNvCxnSpPr>
          <p:nvPr/>
        </p:nvCxnSpPr>
        <p:spPr>
          <a:xfrm rot="16200000" flipV="1">
            <a:off x="6160540" y="5570749"/>
            <a:ext cx="500313" cy="329286"/>
          </a:xfrm>
          <a:prstGeom prst="bentConnector3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Connector: Elbow 1051">
            <a:extLst>
              <a:ext uri="{FF2B5EF4-FFF2-40B4-BE49-F238E27FC236}">
                <a16:creationId xmlns:a16="http://schemas.microsoft.com/office/drawing/2014/main" id="{0E155ED8-A042-42AE-6000-67E5FA2A638D}"/>
              </a:ext>
            </a:extLst>
          </p:cNvPr>
          <p:cNvCxnSpPr>
            <a:cxnSpLocks/>
          </p:cNvCxnSpPr>
          <p:nvPr/>
        </p:nvCxnSpPr>
        <p:spPr>
          <a:xfrm flipV="1">
            <a:off x="4852744" y="5019519"/>
            <a:ext cx="700692" cy="463629"/>
          </a:xfrm>
          <a:prstGeom prst="bentConnector3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Connector: Elbow 1053">
            <a:extLst>
              <a:ext uri="{FF2B5EF4-FFF2-40B4-BE49-F238E27FC236}">
                <a16:creationId xmlns:a16="http://schemas.microsoft.com/office/drawing/2014/main" id="{7549E05B-08FC-2CB0-B5EE-F5F6CB7988DE}"/>
              </a:ext>
            </a:extLst>
          </p:cNvPr>
          <p:cNvCxnSpPr>
            <a:cxnSpLocks/>
          </p:cNvCxnSpPr>
          <p:nvPr/>
        </p:nvCxnSpPr>
        <p:spPr>
          <a:xfrm>
            <a:off x="5042724" y="3979071"/>
            <a:ext cx="517704" cy="489929"/>
          </a:xfrm>
          <a:prstGeom prst="bentConnector3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3" name="Google Shape;329;p8">
            <a:extLst>
              <a:ext uri="{FF2B5EF4-FFF2-40B4-BE49-F238E27FC236}">
                <a16:creationId xmlns:a16="http://schemas.microsoft.com/office/drawing/2014/main" id="{B62792C3-3A30-62AB-AFE3-4C9775147CE2}"/>
              </a:ext>
            </a:extLst>
          </p:cNvPr>
          <p:cNvPicPr preferRelativeResize="0"/>
          <p:nvPr/>
        </p:nvPicPr>
        <p:blipFill rotWithShape="1">
          <a:blip r:embed="rId10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396877" y="577901"/>
            <a:ext cx="359480" cy="37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4" name="Google Shape;331;p8">
            <a:extLst>
              <a:ext uri="{FF2B5EF4-FFF2-40B4-BE49-F238E27FC236}">
                <a16:creationId xmlns:a16="http://schemas.microsoft.com/office/drawing/2014/main" id="{D8D1D0B6-034A-B02B-5338-DC9F37F472DC}"/>
              </a:ext>
            </a:extLst>
          </p:cNvPr>
          <p:cNvPicPr preferRelativeResize="0"/>
          <p:nvPr/>
        </p:nvPicPr>
        <p:blipFill rotWithShape="1">
          <a:blip r:embed="rId11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1182305" y="504334"/>
            <a:ext cx="469901" cy="5103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2137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98E27E1-3237-470B-EF5A-DBED01E62EBB}"/>
              </a:ext>
            </a:extLst>
          </p:cNvPr>
          <p:cNvSpPr txBox="1"/>
          <p:nvPr/>
        </p:nvSpPr>
        <p:spPr>
          <a:xfrm>
            <a:off x="1980294" y="6311556"/>
            <a:ext cx="94506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https://www.youtube.com/watch?v=hAJm6RYTIro&amp;ab_channel=BloombergQuicktake%3AOriginals</a:t>
            </a:r>
            <a:endParaRPr lang="en-US" dirty="0"/>
          </a:p>
          <a:p>
            <a:endParaRPr lang="en-US" dirty="0"/>
          </a:p>
        </p:txBody>
      </p:sp>
      <p:pic>
        <p:nvPicPr>
          <p:cNvPr id="17" name="Picture 16">
            <a:hlinkClick r:id="rId3"/>
            <a:extLst>
              <a:ext uri="{FF2B5EF4-FFF2-40B4-BE49-F238E27FC236}">
                <a16:creationId xmlns:a16="http://schemas.microsoft.com/office/drawing/2014/main" id="{A47DBA9B-6DAA-AF15-FD5D-200586BB1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374304">
            <a:off x="7709351" y="3644582"/>
            <a:ext cx="4305420" cy="17913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8" name="Google Shape;288;p6" descr="Image result for arduino logo">
            <a:extLst>
              <a:ext uri="{FF2B5EF4-FFF2-40B4-BE49-F238E27FC236}">
                <a16:creationId xmlns:a16="http://schemas.microsoft.com/office/drawing/2014/main" id="{CBF5BC0D-4393-1803-B508-B18FBD36DAFF}"/>
              </a:ext>
            </a:extLst>
          </p:cNvPr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292;p6">
            <a:extLst>
              <a:ext uri="{FF2B5EF4-FFF2-40B4-BE49-F238E27FC236}">
                <a16:creationId xmlns:a16="http://schemas.microsoft.com/office/drawing/2014/main" id="{78F1F1AF-06C4-9037-D4D0-1E63FDE70EA0}"/>
              </a:ext>
            </a:extLst>
          </p:cNvPr>
          <p:cNvSpPr txBox="1"/>
          <p:nvPr/>
        </p:nvSpPr>
        <p:spPr>
          <a:xfrm>
            <a:off x="0" y="0"/>
            <a:ext cx="2110317" cy="36927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en-GB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WATCH</a:t>
            </a:r>
            <a:endParaRPr sz="1400" dirty="0"/>
          </a:p>
        </p:txBody>
      </p:sp>
      <p:sp>
        <p:nvSpPr>
          <p:cNvPr id="21" name="Google Shape;330;p8">
            <a:extLst>
              <a:ext uri="{FF2B5EF4-FFF2-40B4-BE49-F238E27FC236}">
                <a16:creationId xmlns:a16="http://schemas.microsoft.com/office/drawing/2014/main" id="{6F723B46-EEEF-1A56-8C9C-37015326F2C9}"/>
              </a:ext>
            </a:extLst>
          </p:cNvPr>
          <p:cNvSpPr txBox="1"/>
          <p:nvPr/>
        </p:nvSpPr>
        <p:spPr>
          <a:xfrm>
            <a:off x="155575" y="1014722"/>
            <a:ext cx="861776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GB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 MIN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1260DA-45A4-99A4-B894-E35C058AA80C}"/>
              </a:ext>
            </a:extLst>
          </p:cNvPr>
          <p:cNvSpPr txBox="1"/>
          <p:nvPr/>
        </p:nvSpPr>
        <p:spPr>
          <a:xfrm>
            <a:off x="3943794" y="356104"/>
            <a:ext cx="48288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262626"/>
                </a:solidFill>
                <a:ea typeface="Verdana" panose="020B0604030504040204" pitchFamily="34" charset="0"/>
                <a:cs typeface="Verdana"/>
                <a:sym typeface="Verdana"/>
              </a:rPr>
              <a:t>History of </a:t>
            </a:r>
            <a:r>
              <a:rPr lang="en-US" sz="4000" b="1" dirty="0">
                <a:solidFill>
                  <a:srgbClr val="262626"/>
                </a:solidFill>
                <a:ea typeface="Verdana" panose="020B0604030504040204" pitchFamily="34" charset="0"/>
                <a:cs typeface="Verdana"/>
                <a:sym typeface="Verdana"/>
              </a:rPr>
              <a:t>Window OS</a:t>
            </a:r>
            <a:endParaRPr lang="en-US" sz="4000" b="1" dirty="0">
              <a:solidFill>
                <a:srgbClr val="FF9933"/>
              </a:solidFill>
              <a:ea typeface="Verdana" panose="020B0604030504040204" pitchFamily="34" charset="0"/>
              <a:cs typeface="Verdana"/>
              <a:sym typeface="Verdan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F2F3F7-DAE7-1437-C37C-FFD212BAD797}"/>
              </a:ext>
            </a:extLst>
          </p:cNvPr>
          <p:cNvSpPr txBox="1"/>
          <p:nvPr/>
        </p:nvSpPr>
        <p:spPr>
          <a:xfrm>
            <a:off x="2630357" y="1447631"/>
            <a:ext cx="37278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What this video 2 times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Take notes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Answer to the questions : </a:t>
            </a:r>
          </a:p>
        </p:txBody>
      </p:sp>
      <p:pic>
        <p:nvPicPr>
          <p:cNvPr id="27" name="Google Shape;329;p8">
            <a:extLst>
              <a:ext uri="{FF2B5EF4-FFF2-40B4-BE49-F238E27FC236}">
                <a16:creationId xmlns:a16="http://schemas.microsoft.com/office/drawing/2014/main" id="{05DC8C4A-E40D-AFC8-9E25-BD1898DB345D}"/>
              </a:ext>
            </a:extLst>
          </p:cNvPr>
          <p:cNvPicPr preferRelativeResize="0"/>
          <p:nvPr/>
        </p:nvPicPr>
        <p:blipFill rotWithShape="1">
          <a:blip r:embed="rId5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396877" y="577901"/>
            <a:ext cx="359480" cy="37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331;p8">
            <a:extLst>
              <a:ext uri="{FF2B5EF4-FFF2-40B4-BE49-F238E27FC236}">
                <a16:creationId xmlns:a16="http://schemas.microsoft.com/office/drawing/2014/main" id="{09D43A6E-FBE6-C4C9-92BB-11D5F2DC61A5}"/>
              </a:ext>
            </a:extLst>
          </p:cNvPr>
          <p:cNvPicPr preferRelativeResize="0"/>
          <p:nvPr/>
        </p:nvPicPr>
        <p:blipFill rotWithShape="1">
          <a:blip r:embed="rId6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1182305" y="504334"/>
            <a:ext cx="469901" cy="51038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6C1B715-79F2-8D93-C5AF-24636F9DECC8}"/>
              </a:ext>
            </a:extLst>
          </p:cNvPr>
          <p:cNvSpPr txBox="1"/>
          <p:nvPr/>
        </p:nvSpPr>
        <p:spPr>
          <a:xfrm>
            <a:off x="1652206" y="2949539"/>
            <a:ext cx="7837402" cy="83099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</a:rPr>
              <a:t>When was the first Windows OS created 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</a:rPr>
              <a:t>Now which version of Window are we using ?</a:t>
            </a:r>
          </a:p>
        </p:txBody>
      </p:sp>
    </p:spTree>
    <p:extLst>
      <p:ext uri="{BB962C8B-B14F-4D97-AF65-F5344CB8AC3E}">
        <p14:creationId xmlns:p14="http://schemas.microsoft.com/office/powerpoint/2010/main" val="3652539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00;p6">
            <a:extLst>
              <a:ext uri="{FF2B5EF4-FFF2-40B4-BE49-F238E27FC236}">
                <a16:creationId xmlns:a16="http://schemas.microsoft.com/office/drawing/2014/main" id="{64607B1D-C3EB-9A61-158F-ADA268DB39CA}"/>
              </a:ext>
            </a:extLst>
          </p:cNvPr>
          <p:cNvSpPr txBox="1">
            <a:spLocks noGrp="1"/>
          </p:cNvSpPr>
          <p:nvPr>
            <p:ph type="sldNum" idx="4294967295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Clr>
                <a:srgbClr val="000000"/>
              </a:buClr>
              <a:buSzPts val="1000"/>
            </a:pPr>
            <a:fld id="{00000000-1234-1234-1234-123412341234}" type="slidenum">
              <a:rPr lang="en-GB" sz="1333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pPr>
                <a:buClr>
                  <a:srgbClr val="000000"/>
                </a:buClr>
                <a:buSzPts val="1000"/>
              </a:pPr>
              <a:t>7</a:t>
            </a:fld>
            <a:endParaRPr sz="1333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oogle Shape;323;p8">
            <a:extLst>
              <a:ext uri="{FF2B5EF4-FFF2-40B4-BE49-F238E27FC236}">
                <a16:creationId xmlns:a16="http://schemas.microsoft.com/office/drawing/2014/main" id="{8258BCBA-6938-DC39-327D-47B8BECC5F23}"/>
              </a:ext>
            </a:extLst>
          </p:cNvPr>
          <p:cNvGrpSpPr/>
          <p:nvPr/>
        </p:nvGrpSpPr>
        <p:grpSpPr>
          <a:xfrm>
            <a:off x="1791906" y="1654108"/>
            <a:ext cx="9186293" cy="5052823"/>
            <a:chOff x="593410" y="702118"/>
            <a:chExt cx="7892223" cy="4370652"/>
          </a:xfrm>
        </p:grpSpPr>
        <p:pic>
          <p:nvPicPr>
            <p:cNvPr id="11" name="Google Shape;324;p8">
              <a:extLst>
                <a:ext uri="{FF2B5EF4-FFF2-40B4-BE49-F238E27FC236}">
                  <a16:creationId xmlns:a16="http://schemas.microsoft.com/office/drawing/2014/main" id="{7A284EFA-0360-861C-90DD-143F3559B6F1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680315" y="702118"/>
              <a:ext cx="7805318" cy="43706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325;p8">
              <a:extLst>
                <a:ext uri="{FF2B5EF4-FFF2-40B4-BE49-F238E27FC236}">
                  <a16:creationId xmlns:a16="http://schemas.microsoft.com/office/drawing/2014/main" id="{51C3DB34-36E1-977A-26C2-1D6B41DBDD11}"/>
                </a:ext>
              </a:extLst>
            </p:cNvPr>
            <p:cNvSpPr/>
            <p:nvPr/>
          </p:nvSpPr>
          <p:spPr>
            <a:xfrm>
              <a:off x="593410" y="4101921"/>
              <a:ext cx="1337565" cy="354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algn="ctr"/>
              <a:r>
                <a:rPr lang="en-GB" sz="1867" dirty="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Start Menu</a:t>
              </a:r>
              <a:endParaRPr sz="2400" dirty="0"/>
            </a:p>
          </p:txBody>
        </p:sp>
        <p:cxnSp>
          <p:nvCxnSpPr>
            <p:cNvPr id="18" name="Google Shape;326;p8">
              <a:extLst>
                <a:ext uri="{FF2B5EF4-FFF2-40B4-BE49-F238E27FC236}">
                  <a16:creationId xmlns:a16="http://schemas.microsoft.com/office/drawing/2014/main" id="{7728676B-EEC8-90DD-72A1-36050CBE530A}"/>
                </a:ext>
              </a:extLst>
            </p:cNvPr>
            <p:cNvCxnSpPr/>
            <p:nvPr/>
          </p:nvCxnSpPr>
          <p:spPr>
            <a:xfrm flipH="1">
              <a:off x="826617" y="4354073"/>
              <a:ext cx="1" cy="528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19" name="Google Shape;327;p8">
              <a:extLst>
                <a:ext uri="{FF2B5EF4-FFF2-40B4-BE49-F238E27FC236}">
                  <a16:creationId xmlns:a16="http://schemas.microsoft.com/office/drawing/2014/main" id="{435517B7-5ED0-11C6-7029-85FC7B2D200F}"/>
                </a:ext>
              </a:extLst>
            </p:cNvPr>
            <p:cNvSpPr/>
            <p:nvPr/>
          </p:nvSpPr>
          <p:spPr>
            <a:xfrm>
              <a:off x="1678801" y="775141"/>
              <a:ext cx="1415093" cy="354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algn="ctr"/>
              <a:r>
                <a:rPr lang="en-GB" sz="1867" dirty="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Recycle Bin</a:t>
              </a:r>
              <a:endParaRPr sz="2400" dirty="0"/>
            </a:p>
          </p:txBody>
        </p:sp>
        <p:cxnSp>
          <p:nvCxnSpPr>
            <p:cNvPr id="20" name="Google Shape;328;p8">
              <a:extLst>
                <a:ext uri="{FF2B5EF4-FFF2-40B4-BE49-F238E27FC236}">
                  <a16:creationId xmlns:a16="http://schemas.microsoft.com/office/drawing/2014/main" id="{63EEDAA0-8870-13E9-2599-F7A5D9FAE461}"/>
                </a:ext>
              </a:extLst>
            </p:cNvPr>
            <p:cNvCxnSpPr/>
            <p:nvPr/>
          </p:nvCxnSpPr>
          <p:spPr>
            <a:xfrm flipH="1">
              <a:off x="1047457" y="929030"/>
              <a:ext cx="631344" cy="1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1" name="Google Shape;329;p8">
              <a:extLst>
                <a:ext uri="{FF2B5EF4-FFF2-40B4-BE49-F238E27FC236}">
                  <a16:creationId xmlns:a16="http://schemas.microsoft.com/office/drawing/2014/main" id="{3A156812-6055-BCDE-32C5-44D124017041}"/>
                </a:ext>
              </a:extLst>
            </p:cNvPr>
            <p:cNvSpPr/>
            <p:nvPr/>
          </p:nvSpPr>
          <p:spPr>
            <a:xfrm>
              <a:off x="1123363" y="1376640"/>
              <a:ext cx="322927" cy="1531049"/>
            </a:xfrm>
            <a:prstGeom prst="rightBrace">
              <a:avLst>
                <a:gd name="adj1" fmla="val 59326"/>
                <a:gd name="adj2" fmla="val 49317"/>
              </a:avLst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/>
              <a:endPara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330;p8">
              <a:extLst>
                <a:ext uri="{FF2B5EF4-FFF2-40B4-BE49-F238E27FC236}">
                  <a16:creationId xmlns:a16="http://schemas.microsoft.com/office/drawing/2014/main" id="{3FAF9330-C372-9643-AFED-7172C454638E}"/>
                </a:ext>
              </a:extLst>
            </p:cNvPr>
            <p:cNvSpPr/>
            <p:nvPr/>
          </p:nvSpPr>
          <p:spPr>
            <a:xfrm>
              <a:off x="1446290" y="1969373"/>
              <a:ext cx="1812556" cy="674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algn="ctr"/>
              <a:r>
                <a:rPr lang="en-GB" sz="1867" dirty="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Application </a:t>
              </a:r>
              <a:r>
                <a:rPr lang="en-GB" sz="2400" dirty="0">
                  <a:solidFill>
                    <a:srgbClr val="FFFF00"/>
                  </a:solidFill>
                </a:rPr>
                <a:t>Icons </a:t>
              </a:r>
              <a:endParaRPr sz="2400" dirty="0"/>
            </a:p>
          </p:txBody>
        </p:sp>
        <p:sp>
          <p:nvSpPr>
            <p:cNvPr id="23" name="Google Shape;331;p8">
              <a:extLst>
                <a:ext uri="{FF2B5EF4-FFF2-40B4-BE49-F238E27FC236}">
                  <a16:creationId xmlns:a16="http://schemas.microsoft.com/office/drawing/2014/main" id="{835A9AC1-764A-B3AD-17DF-177190CDDBA5}"/>
                </a:ext>
              </a:extLst>
            </p:cNvPr>
            <p:cNvSpPr/>
            <p:nvPr/>
          </p:nvSpPr>
          <p:spPr>
            <a:xfrm rot="-5400000">
              <a:off x="4437399" y="814916"/>
              <a:ext cx="292606" cy="7792143"/>
            </a:xfrm>
            <a:prstGeom prst="rightBrace">
              <a:avLst>
                <a:gd name="adj1" fmla="val 59326"/>
                <a:gd name="adj2" fmla="val 52509"/>
              </a:avLst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/>
              <a:endPara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332;p8">
              <a:extLst>
                <a:ext uri="{FF2B5EF4-FFF2-40B4-BE49-F238E27FC236}">
                  <a16:creationId xmlns:a16="http://schemas.microsoft.com/office/drawing/2014/main" id="{119E364F-3EC5-19D5-81D6-582D9D45CA48}"/>
                </a:ext>
              </a:extLst>
            </p:cNvPr>
            <p:cNvSpPr/>
            <p:nvPr/>
          </p:nvSpPr>
          <p:spPr>
            <a:xfrm>
              <a:off x="4346483" y="4263123"/>
              <a:ext cx="1122733" cy="354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algn="ctr"/>
              <a:r>
                <a:rPr lang="en-GB" sz="1867" dirty="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Taskbar</a:t>
              </a:r>
              <a:endParaRPr sz="2400" dirty="0"/>
            </a:p>
          </p:txBody>
        </p:sp>
        <p:sp>
          <p:nvSpPr>
            <p:cNvPr id="25" name="Google Shape;333;p8">
              <a:extLst>
                <a:ext uri="{FF2B5EF4-FFF2-40B4-BE49-F238E27FC236}">
                  <a16:creationId xmlns:a16="http://schemas.microsoft.com/office/drawing/2014/main" id="{97066011-E8F8-1D09-33C0-B277667B93EB}"/>
                </a:ext>
              </a:extLst>
            </p:cNvPr>
            <p:cNvSpPr/>
            <p:nvPr/>
          </p:nvSpPr>
          <p:spPr>
            <a:xfrm>
              <a:off x="6089953" y="1222751"/>
              <a:ext cx="1846980" cy="6035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algn="ctr"/>
              <a:r>
                <a:rPr lang="en-GB" sz="1867" dirty="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Desktop Background</a:t>
              </a:r>
              <a:endParaRPr sz="2400" dirty="0"/>
            </a:p>
          </p:txBody>
        </p:sp>
        <p:sp>
          <p:nvSpPr>
            <p:cNvPr id="26" name="Google Shape;334;p8">
              <a:extLst>
                <a:ext uri="{FF2B5EF4-FFF2-40B4-BE49-F238E27FC236}">
                  <a16:creationId xmlns:a16="http://schemas.microsoft.com/office/drawing/2014/main" id="{823A6B2A-2990-D95D-B148-2E51B1D0BA6C}"/>
                </a:ext>
              </a:extLst>
            </p:cNvPr>
            <p:cNvSpPr/>
            <p:nvPr/>
          </p:nvSpPr>
          <p:spPr>
            <a:xfrm>
              <a:off x="1407819" y="3218580"/>
              <a:ext cx="1616148" cy="6035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spAutoFit/>
            </a:bodyPr>
            <a:lstStyle/>
            <a:p>
              <a:pPr algn="ctr"/>
              <a:r>
                <a:rPr lang="en-GB" sz="1867" dirty="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Folder on desktop</a:t>
              </a:r>
              <a:endParaRPr sz="2400" dirty="0"/>
            </a:p>
          </p:txBody>
        </p:sp>
        <p:cxnSp>
          <p:nvCxnSpPr>
            <p:cNvPr id="27" name="Google Shape;335;p8">
              <a:extLst>
                <a:ext uri="{FF2B5EF4-FFF2-40B4-BE49-F238E27FC236}">
                  <a16:creationId xmlns:a16="http://schemas.microsoft.com/office/drawing/2014/main" id="{C32CD2DC-ACA8-B84C-08F1-A2BA42CFF208}"/>
                </a:ext>
              </a:extLst>
            </p:cNvPr>
            <p:cNvCxnSpPr/>
            <p:nvPr/>
          </p:nvCxnSpPr>
          <p:spPr>
            <a:xfrm rot="10800000">
              <a:off x="1047457" y="3377397"/>
              <a:ext cx="398833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" name="Google Shape;336;p8">
              <a:extLst>
                <a:ext uri="{FF2B5EF4-FFF2-40B4-BE49-F238E27FC236}">
                  <a16:creationId xmlns:a16="http://schemas.microsoft.com/office/drawing/2014/main" id="{6F035AC6-0C1E-3CE5-9638-9ED2C7D4B796}"/>
                </a:ext>
              </a:extLst>
            </p:cNvPr>
            <p:cNvSpPr txBox="1"/>
            <p:nvPr/>
          </p:nvSpPr>
          <p:spPr>
            <a:xfrm>
              <a:off x="3481115" y="2277150"/>
              <a:ext cx="2808763" cy="8713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>
                <a:lnSpc>
                  <a:spcPct val="200000"/>
                </a:lnSpc>
                <a:buClr>
                  <a:srgbClr val="000000"/>
                </a:buClr>
                <a:buSzPts val="1400"/>
              </a:pPr>
              <a:r>
                <a:rPr lang="en-GB" sz="3200" b="1" i="1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The Desktop</a:t>
              </a:r>
              <a:endParaRPr sz="2400" dirty="0"/>
            </a:p>
          </p:txBody>
        </p:sp>
      </p:grpSp>
      <p:sp>
        <p:nvSpPr>
          <p:cNvPr id="6" name="Google Shape;288;p6" descr="Image result for arduino logo">
            <a:extLst>
              <a:ext uri="{FF2B5EF4-FFF2-40B4-BE49-F238E27FC236}">
                <a16:creationId xmlns:a16="http://schemas.microsoft.com/office/drawing/2014/main" id="{AF092DBC-F0FF-1073-9F84-62022E8C8475}"/>
              </a:ext>
            </a:extLst>
          </p:cNvPr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292;p6">
            <a:extLst>
              <a:ext uri="{FF2B5EF4-FFF2-40B4-BE49-F238E27FC236}">
                <a16:creationId xmlns:a16="http://schemas.microsoft.com/office/drawing/2014/main" id="{86461BFD-D8C9-438B-CCD1-49A416CD26CA}"/>
              </a:ext>
            </a:extLst>
          </p:cNvPr>
          <p:cNvSpPr txBox="1"/>
          <p:nvPr/>
        </p:nvSpPr>
        <p:spPr>
          <a:xfrm>
            <a:off x="0" y="0"/>
            <a:ext cx="2110317" cy="369277"/>
          </a:xfrm>
          <a:prstGeom prst="rect">
            <a:avLst/>
          </a:prstGeom>
          <a:solidFill>
            <a:srgbClr val="70AD47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en-GB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EXPLAIN</a:t>
            </a:r>
            <a:endParaRPr sz="1400" dirty="0"/>
          </a:p>
        </p:txBody>
      </p:sp>
      <p:sp>
        <p:nvSpPr>
          <p:cNvPr id="16" name="Google Shape;330;p8">
            <a:extLst>
              <a:ext uri="{FF2B5EF4-FFF2-40B4-BE49-F238E27FC236}">
                <a16:creationId xmlns:a16="http://schemas.microsoft.com/office/drawing/2014/main" id="{84439D34-5D64-B8C1-4476-159823A5B50C}"/>
              </a:ext>
            </a:extLst>
          </p:cNvPr>
          <p:cNvSpPr txBox="1"/>
          <p:nvPr/>
        </p:nvSpPr>
        <p:spPr>
          <a:xfrm>
            <a:off x="155575" y="1014722"/>
            <a:ext cx="861776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GB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05 MIN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93C077-34B5-B50B-95B8-0AF0524CB981}"/>
              </a:ext>
            </a:extLst>
          </p:cNvPr>
          <p:cNvSpPr txBox="1"/>
          <p:nvPr/>
        </p:nvSpPr>
        <p:spPr>
          <a:xfrm>
            <a:off x="3486275" y="486508"/>
            <a:ext cx="56152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262626"/>
                </a:solidFill>
                <a:ea typeface="Verdana" panose="020B0604030504040204" pitchFamily="34" charset="0"/>
                <a:cs typeface="Verdana"/>
                <a:sym typeface="Verdana"/>
              </a:rPr>
              <a:t>How to use Window </a:t>
            </a:r>
            <a:r>
              <a:rPr lang="en-US" sz="3600" b="1" dirty="0">
                <a:solidFill>
                  <a:srgbClr val="262626"/>
                </a:solidFill>
                <a:ea typeface="Verdana" panose="020B0604030504040204" pitchFamily="34" charset="0"/>
                <a:cs typeface="Verdana"/>
                <a:sym typeface="Verdana"/>
              </a:rPr>
              <a:t>desktop</a:t>
            </a:r>
            <a:endParaRPr lang="en-US" sz="3600" b="1" dirty="0">
              <a:solidFill>
                <a:srgbClr val="FF9933"/>
              </a:solidFill>
              <a:ea typeface="Verdana" panose="020B0604030504040204" pitchFamily="34" charset="0"/>
              <a:cs typeface="Verdana"/>
              <a:sym typeface="Verdana"/>
            </a:endParaRPr>
          </a:p>
        </p:txBody>
      </p:sp>
      <p:pic>
        <p:nvPicPr>
          <p:cNvPr id="33" name="Google Shape;329;p8">
            <a:extLst>
              <a:ext uri="{FF2B5EF4-FFF2-40B4-BE49-F238E27FC236}">
                <a16:creationId xmlns:a16="http://schemas.microsoft.com/office/drawing/2014/main" id="{28430504-C45C-70C9-56A8-197F6D432FA5}"/>
              </a:ext>
            </a:extLst>
          </p:cNvPr>
          <p:cNvPicPr preferRelativeResize="0"/>
          <p:nvPr/>
        </p:nvPicPr>
        <p:blipFill rotWithShape="1"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396877" y="577901"/>
            <a:ext cx="359480" cy="37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31;p8">
            <a:extLst>
              <a:ext uri="{FF2B5EF4-FFF2-40B4-BE49-F238E27FC236}">
                <a16:creationId xmlns:a16="http://schemas.microsoft.com/office/drawing/2014/main" id="{3B0AB604-0320-34B2-2EEF-02EDDE2FA85E}"/>
              </a:ext>
            </a:extLst>
          </p:cNvPr>
          <p:cNvPicPr preferRelativeResize="0"/>
          <p:nvPr/>
        </p:nvPicPr>
        <p:blipFill rotWithShape="1"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1182305" y="504334"/>
            <a:ext cx="469901" cy="5103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1228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00;p6">
            <a:extLst>
              <a:ext uri="{FF2B5EF4-FFF2-40B4-BE49-F238E27FC236}">
                <a16:creationId xmlns:a16="http://schemas.microsoft.com/office/drawing/2014/main" id="{64607B1D-C3EB-9A61-158F-ADA268DB39CA}"/>
              </a:ext>
            </a:extLst>
          </p:cNvPr>
          <p:cNvSpPr txBox="1">
            <a:spLocks noGrp="1"/>
          </p:cNvSpPr>
          <p:nvPr>
            <p:ph type="sldNum" idx="4294967295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Clr>
                <a:srgbClr val="000000"/>
              </a:buClr>
              <a:buSzPts val="1000"/>
            </a:pPr>
            <a:fld id="{00000000-1234-1234-1234-123412341234}" type="slidenum">
              <a:rPr lang="en-GB" sz="1333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pPr>
                <a:buClr>
                  <a:srgbClr val="000000"/>
                </a:buClr>
                <a:buSzPts val="1000"/>
              </a:pPr>
              <a:t>8</a:t>
            </a:fld>
            <a:endParaRPr sz="1333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362;p11">
            <a:extLst>
              <a:ext uri="{FF2B5EF4-FFF2-40B4-BE49-F238E27FC236}">
                <a16:creationId xmlns:a16="http://schemas.microsoft.com/office/drawing/2014/main" id="{D717F60A-9E2E-5584-AC19-626D2C27F83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611"/>
          <a:stretch/>
        </p:blipFill>
        <p:spPr>
          <a:xfrm>
            <a:off x="3158849" y="1518994"/>
            <a:ext cx="7077573" cy="487963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364;p11">
            <a:extLst>
              <a:ext uri="{FF2B5EF4-FFF2-40B4-BE49-F238E27FC236}">
                <a16:creationId xmlns:a16="http://schemas.microsoft.com/office/drawing/2014/main" id="{8CBF8F39-8FC0-A2F0-F730-FDF7BF72C43E}"/>
              </a:ext>
            </a:extLst>
          </p:cNvPr>
          <p:cNvSpPr/>
          <p:nvPr/>
        </p:nvSpPr>
        <p:spPr>
          <a:xfrm>
            <a:off x="3590547" y="1600866"/>
            <a:ext cx="1846697" cy="1241412"/>
          </a:xfrm>
          <a:prstGeom prst="rect">
            <a:avLst/>
          </a:prstGeom>
          <a:noFill/>
          <a:ln w="127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365;p11">
            <a:extLst>
              <a:ext uri="{FF2B5EF4-FFF2-40B4-BE49-F238E27FC236}">
                <a16:creationId xmlns:a16="http://schemas.microsoft.com/office/drawing/2014/main" id="{74F844FA-187E-6B1C-6EAE-FB663936AED9}"/>
              </a:ext>
            </a:extLst>
          </p:cNvPr>
          <p:cNvSpPr/>
          <p:nvPr/>
        </p:nvSpPr>
        <p:spPr>
          <a:xfrm>
            <a:off x="3590548" y="2930514"/>
            <a:ext cx="1846697" cy="3164420"/>
          </a:xfrm>
          <a:prstGeom prst="rect">
            <a:avLst/>
          </a:prstGeom>
          <a:noFill/>
          <a:ln w="12700" cap="flat" cmpd="sng">
            <a:solidFill>
              <a:srgbClr val="B400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366;p11">
            <a:extLst>
              <a:ext uri="{FF2B5EF4-FFF2-40B4-BE49-F238E27FC236}">
                <a16:creationId xmlns:a16="http://schemas.microsoft.com/office/drawing/2014/main" id="{C332946F-859B-E2D2-0886-D6E3E74F91B6}"/>
              </a:ext>
            </a:extLst>
          </p:cNvPr>
          <p:cNvSpPr/>
          <p:nvPr/>
        </p:nvSpPr>
        <p:spPr>
          <a:xfrm>
            <a:off x="3216506" y="1600865"/>
            <a:ext cx="296332" cy="4490876"/>
          </a:xfrm>
          <a:prstGeom prst="rect">
            <a:avLst/>
          </a:prstGeom>
          <a:noFill/>
          <a:ln w="127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367;p11">
            <a:extLst>
              <a:ext uri="{FF2B5EF4-FFF2-40B4-BE49-F238E27FC236}">
                <a16:creationId xmlns:a16="http://schemas.microsoft.com/office/drawing/2014/main" id="{C33DADD3-4FC6-020B-D84C-6AD458F2870B}"/>
              </a:ext>
            </a:extLst>
          </p:cNvPr>
          <p:cNvSpPr/>
          <p:nvPr/>
        </p:nvSpPr>
        <p:spPr>
          <a:xfrm>
            <a:off x="5496023" y="1600866"/>
            <a:ext cx="2403225" cy="4490875"/>
          </a:xfrm>
          <a:prstGeom prst="rect">
            <a:avLst/>
          </a:prstGeom>
          <a:noFill/>
          <a:ln w="12700" cap="flat" cmpd="sng">
            <a:solidFill>
              <a:srgbClr val="31EA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8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288;p6" descr="Image result for arduino logo">
            <a:extLst>
              <a:ext uri="{FF2B5EF4-FFF2-40B4-BE49-F238E27FC236}">
                <a16:creationId xmlns:a16="http://schemas.microsoft.com/office/drawing/2014/main" id="{9F0E1612-64AD-F312-1C99-198B23D91964}"/>
              </a:ext>
            </a:extLst>
          </p:cNvPr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292;p6">
            <a:extLst>
              <a:ext uri="{FF2B5EF4-FFF2-40B4-BE49-F238E27FC236}">
                <a16:creationId xmlns:a16="http://schemas.microsoft.com/office/drawing/2014/main" id="{B4F14B50-26C4-9B79-5D01-21A9A765586D}"/>
              </a:ext>
            </a:extLst>
          </p:cNvPr>
          <p:cNvSpPr txBox="1"/>
          <p:nvPr/>
        </p:nvSpPr>
        <p:spPr>
          <a:xfrm>
            <a:off x="0" y="0"/>
            <a:ext cx="2110317" cy="369277"/>
          </a:xfrm>
          <a:prstGeom prst="rect">
            <a:avLst/>
          </a:prstGeom>
          <a:solidFill>
            <a:srgbClr val="70AD47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en-GB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EXPLAIN</a:t>
            </a:r>
            <a:endParaRPr sz="1400" dirty="0"/>
          </a:p>
        </p:txBody>
      </p:sp>
      <p:sp>
        <p:nvSpPr>
          <p:cNvPr id="18" name="Google Shape;330;p8">
            <a:extLst>
              <a:ext uri="{FF2B5EF4-FFF2-40B4-BE49-F238E27FC236}">
                <a16:creationId xmlns:a16="http://schemas.microsoft.com/office/drawing/2014/main" id="{12EEA8EB-017C-BAA7-9B82-9DC092182A5C}"/>
              </a:ext>
            </a:extLst>
          </p:cNvPr>
          <p:cNvSpPr txBox="1"/>
          <p:nvPr/>
        </p:nvSpPr>
        <p:spPr>
          <a:xfrm>
            <a:off x="155575" y="1014722"/>
            <a:ext cx="861776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GB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05 MIN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F5666E-3102-4FB2-6A77-D691DC707794}"/>
              </a:ext>
            </a:extLst>
          </p:cNvPr>
          <p:cNvSpPr txBox="1"/>
          <p:nvPr/>
        </p:nvSpPr>
        <p:spPr>
          <a:xfrm>
            <a:off x="3130815" y="485443"/>
            <a:ext cx="6173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262626"/>
                </a:solidFill>
                <a:ea typeface="Verdana"/>
                <a:cs typeface="Verdana"/>
                <a:sym typeface="Verdana"/>
              </a:rPr>
              <a:t>How to use Window </a:t>
            </a:r>
            <a:r>
              <a:rPr lang="en-US" sz="3600" b="1" dirty="0">
                <a:solidFill>
                  <a:srgbClr val="262626"/>
                </a:solidFill>
                <a:ea typeface="Verdana"/>
                <a:cs typeface="Verdana"/>
                <a:sym typeface="Verdana"/>
              </a:rPr>
              <a:t>start menu</a:t>
            </a:r>
            <a:endParaRPr lang="en-US" sz="3600" b="1" dirty="0">
              <a:solidFill>
                <a:srgbClr val="FF9933"/>
              </a:solidFill>
              <a:ea typeface="Verdana"/>
              <a:cs typeface="Verdana"/>
              <a:sym typeface="Verdana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8580C410-20D4-164A-D291-FA03D7559D0C}"/>
              </a:ext>
            </a:extLst>
          </p:cNvPr>
          <p:cNvSpPr/>
          <p:nvPr/>
        </p:nvSpPr>
        <p:spPr>
          <a:xfrm>
            <a:off x="2202895" y="6091741"/>
            <a:ext cx="750053" cy="2934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1FE250-FE8C-81A5-7E42-BB8DE682D119}"/>
              </a:ext>
            </a:extLst>
          </p:cNvPr>
          <p:cNvSpPr txBox="1"/>
          <p:nvPr/>
        </p:nvSpPr>
        <p:spPr>
          <a:xfrm>
            <a:off x="1017351" y="5820219"/>
            <a:ext cx="1322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 to start</a:t>
            </a:r>
          </a:p>
        </p:txBody>
      </p:sp>
      <p:pic>
        <p:nvPicPr>
          <p:cNvPr id="24" name="Google Shape;329;p8">
            <a:extLst>
              <a:ext uri="{FF2B5EF4-FFF2-40B4-BE49-F238E27FC236}">
                <a16:creationId xmlns:a16="http://schemas.microsoft.com/office/drawing/2014/main" id="{02B45211-C32D-3E05-B628-F0DA9B61636D}"/>
              </a:ext>
            </a:extLst>
          </p:cNvPr>
          <p:cNvPicPr preferRelativeResize="0"/>
          <p:nvPr/>
        </p:nvPicPr>
        <p:blipFill rotWithShape="1"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396877" y="577901"/>
            <a:ext cx="359480" cy="37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331;p8">
            <a:extLst>
              <a:ext uri="{FF2B5EF4-FFF2-40B4-BE49-F238E27FC236}">
                <a16:creationId xmlns:a16="http://schemas.microsoft.com/office/drawing/2014/main" id="{F5FC93D8-7E11-5248-A697-DC2FC3766C1E}"/>
              </a:ext>
            </a:extLst>
          </p:cNvPr>
          <p:cNvPicPr preferRelativeResize="0"/>
          <p:nvPr/>
        </p:nvPicPr>
        <p:blipFill rotWithShape="1"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1182305" y="504334"/>
            <a:ext cx="469901" cy="5103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4073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00;p6">
            <a:extLst>
              <a:ext uri="{FF2B5EF4-FFF2-40B4-BE49-F238E27FC236}">
                <a16:creationId xmlns:a16="http://schemas.microsoft.com/office/drawing/2014/main" id="{64607B1D-C3EB-9A61-158F-ADA268DB39CA}"/>
              </a:ext>
            </a:extLst>
          </p:cNvPr>
          <p:cNvSpPr txBox="1">
            <a:spLocks noGrp="1"/>
          </p:cNvSpPr>
          <p:nvPr>
            <p:ph type="sldNum" idx="4294967295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Clr>
                <a:srgbClr val="000000"/>
              </a:buClr>
              <a:buSzPts val="1000"/>
            </a:pPr>
            <a:fld id="{00000000-1234-1234-1234-123412341234}" type="slidenum">
              <a:rPr lang="en-GB" sz="1333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pPr>
                <a:buClr>
                  <a:srgbClr val="000000"/>
                </a:buClr>
                <a:buSzPts val="1000"/>
              </a:pPr>
              <a:t>9</a:t>
            </a:fld>
            <a:endParaRPr sz="1333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" name="Google Shape;384;p13">
            <a:extLst>
              <a:ext uri="{FF2B5EF4-FFF2-40B4-BE49-F238E27FC236}">
                <a16:creationId xmlns:a16="http://schemas.microsoft.com/office/drawing/2014/main" id="{40D5D897-5A23-40C5-AE2D-9054CB732713}"/>
              </a:ext>
            </a:extLst>
          </p:cNvPr>
          <p:cNvGrpSpPr/>
          <p:nvPr/>
        </p:nvGrpSpPr>
        <p:grpSpPr>
          <a:xfrm>
            <a:off x="198820" y="3310118"/>
            <a:ext cx="11823501" cy="2268269"/>
            <a:chOff x="153532" y="1719071"/>
            <a:chExt cx="8867626" cy="1701202"/>
          </a:xfrm>
        </p:grpSpPr>
        <p:pic>
          <p:nvPicPr>
            <p:cNvPr id="8" name="Google Shape;385;p13">
              <a:extLst>
                <a:ext uri="{FF2B5EF4-FFF2-40B4-BE49-F238E27FC236}">
                  <a16:creationId xmlns:a16="http://schemas.microsoft.com/office/drawing/2014/main" id="{4113006A-8E43-DF2C-CC2E-C91D1E7132A9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t="82934"/>
            <a:stretch/>
          </p:blipFill>
          <p:spPr>
            <a:xfrm>
              <a:off x="153532" y="1719071"/>
              <a:ext cx="8867626" cy="8485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386;p13">
              <a:extLst>
                <a:ext uri="{FF2B5EF4-FFF2-40B4-BE49-F238E27FC236}">
                  <a16:creationId xmlns:a16="http://schemas.microsoft.com/office/drawing/2014/main" id="{91CA2005-85D2-5616-6A31-DA87AF7EC461}"/>
                </a:ext>
              </a:extLst>
            </p:cNvPr>
            <p:cNvSpPr/>
            <p:nvPr/>
          </p:nvSpPr>
          <p:spPr>
            <a:xfrm rot="5400000">
              <a:off x="1584136" y="1520203"/>
              <a:ext cx="184640" cy="2352944"/>
            </a:xfrm>
            <a:prstGeom prst="rightBrace">
              <a:avLst>
                <a:gd name="adj1" fmla="val 59326"/>
                <a:gd name="adj2" fmla="val 52509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/>
              <a:endPara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387;p13">
              <a:extLst>
                <a:ext uri="{FF2B5EF4-FFF2-40B4-BE49-F238E27FC236}">
                  <a16:creationId xmlns:a16="http://schemas.microsoft.com/office/drawing/2014/main" id="{102109F3-7A1B-A664-2D7A-3C0C699A0E9A}"/>
                </a:ext>
              </a:extLst>
            </p:cNvPr>
            <p:cNvSpPr/>
            <p:nvPr/>
          </p:nvSpPr>
          <p:spPr>
            <a:xfrm rot="5400000">
              <a:off x="5295991" y="594220"/>
              <a:ext cx="177323" cy="4197594"/>
            </a:xfrm>
            <a:prstGeom prst="rightBrace">
              <a:avLst>
                <a:gd name="adj1" fmla="val 59326"/>
                <a:gd name="adj2" fmla="val 52509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/>
              <a:endPara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388;p13">
              <a:extLst>
                <a:ext uri="{FF2B5EF4-FFF2-40B4-BE49-F238E27FC236}">
                  <a16:creationId xmlns:a16="http://schemas.microsoft.com/office/drawing/2014/main" id="{7AE9D664-39CA-42DE-33EA-817926AB2AAB}"/>
                </a:ext>
              </a:extLst>
            </p:cNvPr>
            <p:cNvSpPr/>
            <p:nvPr/>
          </p:nvSpPr>
          <p:spPr>
            <a:xfrm rot="5400000">
              <a:off x="8199779" y="2024235"/>
              <a:ext cx="156255" cy="1486502"/>
            </a:xfrm>
            <a:prstGeom prst="rightBrace">
              <a:avLst>
                <a:gd name="adj1" fmla="val 59326"/>
                <a:gd name="adj2" fmla="val 52509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/>
              <a:endPara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" name="Google Shape;389;p13">
              <a:extLst>
                <a:ext uri="{FF2B5EF4-FFF2-40B4-BE49-F238E27FC236}">
                  <a16:creationId xmlns:a16="http://schemas.microsoft.com/office/drawing/2014/main" id="{EDC8DCF6-339D-851F-E60F-51B45ED4AD00}"/>
                </a:ext>
              </a:extLst>
            </p:cNvPr>
            <p:cNvCxnSpPr/>
            <p:nvPr/>
          </p:nvCxnSpPr>
          <p:spPr>
            <a:xfrm flipH="1">
              <a:off x="307238" y="2584169"/>
              <a:ext cx="7316" cy="836104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21" name="Google Shape;390;p13">
            <a:extLst>
              <a:ext uri="{FF2B5EF4-FFF2-40B4-BE49-F238E27FC236}">
                <a16:creationId xmlns:a16="http://schemas.microsoft.com/office/drawing/2014/main" id="{2CA0AA92-50CC-DBBC-A57C-3E1D8FAF45DA}"/>
              </a:ext>
            </a:extLst>
          </p:cNvPr>
          <p:cNvSpPr/>
          <p:nvPr/>
        </p:nvSpPr>
        <p:spPr>
          <a:xfrm>
            <a:off x="991899" y="1770903"/>
            <a:ext cx="9909176" cy="110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133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The </a:t>
            </a:r>
            <a:r>
              <a:rPr lang="en-GB" sz="2133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taskbar</a:t>
            </a:r>
            <a:r>
              <a:rPr lang="en-GB" sz="2133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has many purposes</a:t>
            </a:r>
          </a:p>
          <a:p>
            <a:pPr algn="ctr">
              <a:lnSpc>
                <a:spcPct val="150000"/>
              </a:lnSpc>
            </a:pPr>
            <a:r>
              <a:rPr lang="en-GB" sz="2133" i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quick short cut,  current running applications, search bar, notifications</a:t>
            </a:r>
            <a:endParaRPr sz="2400" i="1" dirty="0"/>
          </a:p>
        </p:txBody>
      </p:sp>
      <p:cxnSp>
        <p:nvCxnSpPr>
          <p:cNvPr id="22" name="Google Shape;391;p13">
            <a:extLst>
              <a:ext uri="{FF2B5EF4-FFF2-40B4-BE49-F238E27FC236}">
                <a16:creationId xmlns:a16="http://schemas.microsoft.com/office/drawing/2014/main" id="{E9869327-7FB5-551B-FE39-E6B3671403CC}"/>
              </a:ext>
            </a:extLst>
          </p:cNvPr>
          <p:cNvCxnSpPr/>
          <p:nvPr/>
        </p:nvCxnSpPr>
        <p:spPr>
          <a:xfrm flipH="1">
            <a:off x="4040525" y="4480908"/>
            <a:ext cx="4729" cy="94593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3" name="Google Shape;392;p13">
            <a:extLst>
              <a:ext uri="{FF2B5EF4-FFF2-40B4-BE49-F238E27FC236}">
                <a16:creationId xmlns:a16="http://schemas.microsoft.com/office/drawing/2014/main" id="{D776FAA4-4FDF-AC10-5FC9-AB56FD4BA4B5}"/>
              </a:ext>
            </a:extLst>
          </p:cNvPr>
          <p:cNvSpPr/>
          <p:nvPr/>
        </p:nvSpPr>
        <p:spPr>
          <a:xfrm>
            <a:off x="-79626" y="5513098"/>
            <a:ext cx="1723121" cy="410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GB" sz="1867" b="1">
                <a:solidFill>
                  <a:srgbClr val="0070C0"/>
                </a:solidFill>
                <a:latin typeface="Verdana"/>
                <a:ea typeface="Verdana"/>
                <a:cs typeface="Verdana"/>
                <a:sym typeface="Verdana"/>
              </a:rPr>
              <a:t>Start Menu</a:t>
            </a:r>
            <a:endParaRPr sz="2400"/>
          </a:p>
        </p:txBody>
      </p:sp>
      <p:sp>
        <p:nvSpPr>
          <p:cNvPr id="24" name="Google Shape;393;p13">
            <a:extLst>
              <a:ext uri="{FF2B5EF4-FFF2-40B4-BE49-F238E27FC236}">
                <a16:creationId xmlns:a16="http://schemas.microsoft.com/office/drawing/2014/main" id="{F6C550CA-2335-39B0-99D4-1132E893E8CC}"/>
              </a:ext>
            </a:extLst>
          </p:cNvPr>
          <p:cNvSpPr/>
          <p:nvPr/>
        </p:nvSpPr>
        <p:spPr>
          <a:xfrm>
            <a:off x="1359099" y="4785090"/>
            <a:ext cx="1755181" cy="410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GB" sz="1867" b="1">
                <a:solidFill>
                  <a:srgbClr val="0070C0"/>
                </a:solidFill>
                <a:latin typeface="Verdana"/>
                <a:ea typeface="Verdana"/>
                <a:cs typeface="Verdana"/>
                <a:sym typeface="Verdana"/>
              </a:rPr>
              <a:t>Search Box</a:t>
            </a:r>
            <a:endParaRPr sz="2400"/>
          </a:p>
        </p:txBody>
      </p:sp>
      <p:sp>
        <p:nvSpPr>
          <p:cNvPr id="25" name="Google Shape;394;p13">
            <a:extLst>
              <a:ext uri="{FF2B5EF4-FFF2-40B4-BE49-F238E27FC236}">
                <a16:creationId xmlns:a16="http://schemas.microsoft.com/office/drawing/2014/main" id="{B3CA9AF7-AA5F-840B-2169-AEEA9A48EF4D}"/>
              </a:ext>
            </a:extLst>
          </p:cNvPr>
          <p:cNvSpPr/>
          <p:nvPr/>
        </p:nvSpPr>
        <p:spPr>
          <a:xfrm>
            <a:off x="3235602" y="5426845"/>
            <a:ext cx="1609844" cy="410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GB" sz="1867" b="1">
                <a:solidFill>
                  <a:srgbClr val="0070C0"/>
                </a:solidFill>
                <a:latin typeface="Verdana"/>
                <a:ea typeface="Verdana"/>
                <a:cs typeface="Verdana"/>
                <a:sym typeface="Verdana"/>
              </a:rPr>
              <a:t>Task View</a:t>
            </a:r>
            <a:endParaRPr sz="2400"/>
          </a:p>
        </p:txBody>
      </p:sp>
      <p:sp>
        <p:nvSpPr>
          <p:cNvPr id="26" name="Google Shape;395;p13">
            <a:extLst>
              <a:ext uri="{FF2B5EF4-FFF2-40B4-BE49-F238E27FC236}">
                <a16:creationId xmlns:a16="http://schemas.microsoft.com/office/drawing/2014/main" id="{C4DFF4FB-7BB0-913D-656B-9EA6011186D8}"/>
              </a:ext>
            </a:extLst>
          </p:cNvPr>
          <p:cNvSpPr/>
          <p:nvPr/>
        </p:nvSpPr>
        <p:spPr>
          <a:xfrm>
            <a:off x="5541962" y="4789444"/>
            <a:ext cx="2900796" cy="410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GB" sz="1867" b="1">
                <a:solidFill>
                  <a:srgbClr val="0070C0"/>
                </a:solidFill>
                <a:latin typeface="Verdana"/>
                <a:ea typeface="Verdana"/>
                <a:cs typeface="Verdana"/>
                <a:sym typeface="Verdana"/>
              </a:rPr>
              <a:t>Pinned Applications</a:t>
            </a:r>
            <a:endParaRPr sz="2400"/>
          </a:p>
        </p:txBody>
      </p:sp>
      <p:sp>
        <p:nvSpPr>
          <p:cNvPr id="27" name="Google Shape;396;p13">
            <a:extLst>
              <a:ext uri="{FF2B5EF4-FFF2-40B4-BE49-F238E27FC236}">
                <a16:creationId xmlns:a16="http://schemas.microsoft.com/office/drawing/2014/main" id="{C099B480-909F-9C33-54BA-116E58C918EE}"/>
              </a:ext>
            </a:extLst>
          </p:cNvPr>
          <p:cNvSpPr/>
          <p:nvPr/>
        </p:nvSpPr>
        <p:spPr>
          <a:xfrm>
            <a:off x="9641969" y="4871702"/>
            <a:ext cx="2518212" cy="410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-GB" sz="1867" b="1">
                <a:solidFill>
                  <a:srgbClr val="0070C0"/>
                </a:solidFill>
                <a:latin typeface="Verdana"/>
                <a:ea typeface="Verdana"/>
                <a:cs typeface="Verdana"/>
                <a:sym typeface="Verdana"/>
              </a:rPr>
              <a:t>Notification Area</a:t>
            </a:r>
            <a:endParaRPr sz="2400"/>
          </a:p>
        </p:txBody>
      </p:sp>
      <p:sp>
        <p:nvSpPr>
          <p:cNvPr id="9" name="Google Shape;288;p6" descr="Image result for arduino logo">
            <a:extLst>
              <a:ext uri="{FF2B5EF4-FFF2-40B4-BE49-F238E27FC236}">
                <a16:creationId xmlns:a16="http://schemas.microsoft.com/office/drawing/2014/main" id="{49D31F90-B749-DEC4-D6DB-711147AD6E25}"/>
              </a:ext>
            </a:extLst>
          </p:cNvPr>
          <p:cNvSpPr/>
          <p:nvPr/>
        </p:nvSpPr>
        <p:spPr>
          <a:xfrm>
            <a:off x="155575" y="-144462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292;p6">
            <a:extLst>
              <a:ext uri="{FF2B5EF4-FFF2-40B4-BE49-F238E27FC236}">
                <a16:creationId xmlns:a16="http://schemas.microsoft.com/office/drawing/2014/main" id="{E48FF83A-A330-AF15-1225-72F5F3A49FC9}"/>
              </a:ext>
            </a:extLst>
          </p:cNvPr>
          <p:cNvSpPr txBox="1"/>
          <p:nvPr/>
        </p:nvSpPr>
        <p:spPr>
          <a:xfrm>
            <a:off x="0" y="0"/>
            <a:ext cx="2110317" cy="369277"/>
          </a:xfrm>
          <a:prstGeom prst="rect">
            <a:avLst/>
          </a:prstGeom>
          <a:solidFill>
            <a:srgbClr val="70AD47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en-GB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EXPLAIN</a:t>
            </a:r>
            <a:endParaRPr sz="1400" dirty="0"/>
          </a:p>
        </p:txBody>
      </p:sp>
      <p:sp>
        <p:nvSpPr>
          <p:cNvPr id="12" name="Google Shape;330;p8">
            <a:extLst>
              <a:ext uri="{FF2B5EF4-FFF2-40B4-BE49-F238E27FC236}">
                <a16:creationId xmlns:a16="http://schemas.microsoft.com/office/drawing/2014/main" id="{E6488F10-69F5-0ACC-9939-55215582EAB7}"/>
              </a:ext>
            </a:extLst>
          </p:cNvPr>
          <p:cNvSpPr txBox="1"/>
          <p:nvPr/>
        </p:nvSpPr>
        <p:spPr>
          <a:xfrm>
            <a:off x="155575" y="1014722"/>
            <a:ext cx="861776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GB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05 MIN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AC67B5-0905-E087-EE26-C345916D10ED}"/>
              </a:ext>
            </a:extLst>
          </p:cNvPr>
          <p:cNvSpPr txBox="1"/>
          <p:nvPr/>
        </p:nvSpPr>
        <p:spPr>
          <a:xfrm>
            <a:off x="3591537" y="423759"/>
            <a:ext cx="56110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262626"/>
                </a:solidFill>
                <a:ea typeface="Verdana" panose="020B0604030504040204" pitchFamily="34" charset="0"/>
                <a:cs typeface="Verdana"/>
                <a:sym typeface="Verdana"/>
              </a:rPr>
              <a:t>How to use Window </a:t>
            </a:r>
            <a:r>
              <a:rPr lang="en-US" sz="3600" b="1" dirty="0">
                <a:solidFill>
                  <a:srgbClr val="262626"/>
                </a:solidFill>
                <a:ea typeface="Verdana" panose="020B0604030504040204" pitchFamily="34" charset="0"/>
                <a:cs typeface="Verdana"/>
                <a:sym typeface="Verdana"/>
              </a:rPr>
              <a:t>task bar</a:t>
            </a:r>
            <a:endParaRPr lang="en-US" sz="3600" b="1" dirty="0">
              <a:solidFill>
                <a:srgbClr val="FF9933"/>
              </a:solidFill>
              <a:ea typeface="Verdana" panose="020B0604030504040204" pitchFamily="34" charset="0"/>
              <a:cs typeface="Verdana"/>
              <a:sym typeface="Verdana"/>
            </a:endParaRPr>
          </a:p>
        </p:txBody>
      </p:sp>
      <p:pic>
        <p:nvPicPr>
          <p:cNvPr id="30" name="Google Shape;329;p8">
            <a:extLst>
              <a:ext uri="{FF2B5EF4-FFF2-40B4-BE49-F238E27FC236}">
                <a16:creationId xmlns:a16="http://schemas.microsoft.com/office/drawing/2014/main" id="{B9A36DA2-D2A6-81CA-A710-2A50DD531F29}"/>
              </a:ext>
            </a:extLst>
          </p:cNvPr>
          <p:cNvPicPr preferRelativeResize="0"/>
          <p:nvPr/>
        </p:nvPicPr>
        <p:blipFill rotWithShape="1"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396877" y="577901"/>
            <a:ext cx="359480" cy="37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31;p8">
            <a:extLst>
              <a:ext uri="{FF2B5EF4-FFF2-40B4-BE49-F238E27FC236}">
                <a16:creationId xmlns:a16="http://schemas.microsoft.com/office/drawing/2014/main" id="{7AE1A22E-77A8-E747-A960-61F781CC3197}"/>
              </a:ext>
            </a:extLst>
          </p:cNvPr>
          <p:cNvPicPr preferRelativeResize="0"/>
          <p:nvPr/>
        </p:nvPicPr>
        <p:blipFill rotWithShape="1"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1182305" y="504334"/>
            <a:ext cx="469901" cy="5103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2377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542</Words>
  <Application>Microsoft Office PowerPoint</Application>
  <PresentationFormat>Widescreen</PresentationFormat>
  <Paragraphs>146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Arial</vt:lpstr>
      <vt:lpstr>Calibri</vt:lpstr>
      <vt:lpstr>Calibri Light</vt:lpstr>
      <vt:lpstr>Consolas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Mengheang Pho</cp:lastModifiedBy>
  <cp:revision>6</cp:revision>
  <dcterms:created xsi:type="dcterms:W3CDTF">2023-01-07T02:19:19Z</dcterms:created>
  <dcterms:modified xsi:type="dcterms:W3CDTF">2023-01-09T13:12:29Z</dcterms:modified>
</cp:coreProperties>
</file>

<file path=docProps/thumbnail.jpeg>
</file>